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2"/>
    <p:sldMasterId id="2147484029" r:id="rId3"/>
    <p:sldMasterId id="2147484017" r:id="rId4"/>
    <p:sldMasterId id="2147484005" r:id="rId5"/>
  </p:sldMasterIdLst>
  <p:notesMasterIdLst>
    <p:notesMasterId r:id="rId42"/>
  </p:notesMasterIdLst>
  <p:sldIdLst>
    <p:sldId id="261" r:id="rId6"/>
    <p:sldId id="329" r:id="rId7"/>
    <p:sldId id="272" r:id="rId8"/>
    <p:sldId id="284" r:id="rId9"/>
    <p:sldId id="302" r:id="rId10"/>
    <p:sldId id="304" r:id="rId11"/>
    <p:sldId id="282" r:id="rId12"/>
    <p:sldId id="306" r:id="rId13"/>
    <p:sldId id="305" r:id="rId14"/>
    <p:sldId id="283" r:id="rId15"/>
    <p:sldId id="310" r:id="rId16"/>
    <p:sldId id="307" r:id="rId17"/>
    <p:sldId id="315" r:id="rId18"/>
    <p:sldId id="318" r:id="rId19"/>
    <p:sldId id="312" r:id="rId20"/>
    <p:sldId id="316" r:id="rId21"/>
    <p:sldId id="317" r:id="rId22"/>
    <p:sldId id="311" r:id="rId23"/>
    <p:sldId id="313" r:id="rId24"/>
    <p:sldId id="319" r:id="rId25"/>
    <p:sldId id="332" r:id="rId26"/>
    <p:sldId id="331" r:id="rId27"/>
    <p:sldId id="308" r:id="rId28"/>
    <p:sldId id="335" r:id="rId29"/>
    <p:sldId id="320" r:id="rId30"/>
    <p:sldId id="321" r:id="rId31"/>
    <p:sldId id="322" r:id="rId32"/>
    <p:sldId id="323" r:id="rId33"/>
    <p:sldId id="324" r:id="rId34"/>
    <p:sldId id="326" r:id="rId35"/>
    <p:sldId id="325" r:id="rId36"/>
    <p:sldId id="330" r:id="rId37"/>
    <p:sldId id="327" r:id="rId38"/>
    <p:sldId id="337" r:id="rId39"/>
    <p:sldId id="338" r:id="rId40"/>
    <p:sldId id="339" r:id="rId41"/>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E1002C"/>
    <a:srgbClr val="321D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53E711-B175-4BBF-8E1E-354882633098}" v="1" dt="2026-01-27T09:46:30.9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86410" autoAdjust="0"/>
  </p:normalViewPr>
  <p:slideViewPr>
    <p:cSldViewPr>
      <p:cViewPr varScale="1">
        <p:scale>
          <a:sx n="64" d="100"/>
          <a:sy n="64" d="100"/>
        </p:scale>
        <p:origin x="1348" y="40"/>
      </p:cViewPr>
      <p:guideLst>
        <p:guide orient="horz" pos="2160"/>
        <p:guide pos="2892"/>
      </p:guideLst>
    </p:cSldViewPr>
  </p:slideViewPr>
  <p:outlineViewPr>
    <p:cViewPr>
      <p:scale>
        <a:sx n="33" d="100"/>
        <a:sy n="33" d="100"/>
      </p:scale>
      <p:origin x="0" y="-4746"/>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2.xml"/><Relationship Id="rId2" Type="http://schemas.openxmlformats.org/officeDocument/2006/relationships/slideMaster" Target="slideMasters/slideMaster1.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heme" Target="theme/theme1.xml"/><Relationship Id="rId5" Type="http://schemas.openxmlformats.org/officeDocument/2006/relationships/slideMaster" Target="slideMasters/slideMaster4.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slideMaster" Target="slideMasters/slideMaster3.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3.xml"/><Relationship Id="rId3" Type="http://schemas.openxmlformats.org/officeDocument/2006/relationships/slideMaster" Target="slideMasters/slideMaster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modSld">
      <pc:chgData name="David Cairns" userId="953277e3c07c637b" providerId="LiveId" clId="{AE253802-536C-46AB-8FB5-70625F953D76}" dt="2026-02-01T19:47:22.328" v="58" actId="20577"/>
      <pc:docMkLst>
        <pc:docMk/>
      </pc:docMkLst>
      <pc:sldChg chg="modSp mod">
        <pc:chgData name="David Cairns" userId="953277e3c07c637b" providerId="LiveId" clId="{AE253802-536C-46AB-8FB5-70625F953D76}" dt="2026-01-27T08:44:56.706" v="17" actId="20577"/>
        <pc:sldMkLst>
          <pc:docMk/>
          <pc:sldMk cId="0" sldId="261"/>
        </pc:sldMkLst>
        <pc:spChg chg="mod">
          <ac:chgData name="David Cairns" userId="953277e3c07c637b" providerId="LiveId" clId="{AE253802-536C-46AB-8FB5-70625F953D76}" dt="2026-01-27T08:44:56.706" v="17" actId="20577"/>
          <ac:spMkLst>
            <pc:docMk/>
            <pc:sldMk cId="0" sldId="261"/>
            <ac:spMk id="2" creationId="{6605C875-7229-A263-6A07-84E304B04AA0}"/>
          </ac:spMkLst>
        </pc:spChg>
      </pc:sldChg>
      <pc:sldChg chg="modSp mod">
        <pc:chgData name="David Cairns" userId="953277e3c07c637b" providerId="LiveId" clId="{AE253802-536C-46AB-8FB5-70625F953D76}" dt="2026-02-01T19:43:31.258" v="42"/>
        <pc:sldMkLst>
          <pc:docMk/>
          <pc:sldMk cId="4233693526" sldId="330"/>
        </pc:sldMkLst>
        <pc:spChg chg="mod">
          <ac:chgData name="David Cairns" userId="953277e3c07c637b" providerId="LiveId" clId="{AE253802-536C-46AB-8FB5-70625F953D76}" dt="2026-02-01T19:43:31.258" v="42"/>
          <ac:spMkLst>
            <pc:docMk/>
            <pc:sldMk cId="4233693526" sldId="330"/>
            <ac:spMk id="57347" creationId="{FACDF68E-E611-22DB-10C6-81B35B3447BA}"/>
          </ac:spMkLst>
        </pc:spChg>
      </pc:sldChg>
      <pc:sldChg chg="modSp mod">
        <pc:chgData name="David Cairns" userId="953277e3c07c637b" providerId="LiveId" clId="{AE253802-536C-46AB-8FB5-70625F953D76}" dt="2026-01-27T09:47:37.455" v="39" actId="20577"/>
        <pc:sldMkLst>
          <pc:docMk/>
          <pc:sldMk cId="1985066591" sldId="338"/>
        </pc:sldMkLst>
        <pc:spChg chg="mod">
          <ac:chgData name="David Cairns" userId="953277e3c07c637b" providerId="LiveId" clId="{AE253802-536C-46AB-8FB5-70625F953D76}" dt="2026-01-27T09:47:37.455" v="39" actId="20577"/>
          <ac:spMkLst>
            <pc:docMk/>
            <pc:sldMk cId="1985066591" sldId="338"/>
            <ac:spMk id="58371" creationId="{9228D301-7B6C-6A1F-A990-243E086D7E3F}"/>
          </ac:spMkLst>
        </pc:spChg>
      </pc:sldChg>
      <pc:sldChg chg="modSp mod">
        <pc:chgData name="David Cairns" userId="953277e3c07c637b" providerId="LiveId" clId="{AE253802-536C-46AB-8FB5-70625F953D76}" dt="2026-02-01T19:47:22.328" v="58" actId="20577"/>
        <pc:sldMkLst>
          <pc:docMk/>
          <pc:sldMk cId="296491490" sldId="339"/>
        </pc:sldMkLst>
        <pc:spChg chg="mod">
          <ac:chgData name="David Cairns" userId="953277e3c07c637b" providerId="LiveId" clId="{AE253802-536C-46AB-8FB5-70625F953D76}" dt="2026-02-01T19:47:22.328" v="58" actId="20577"/>
          <ac:spMkLst>
            <pc:docMk/>
            <pc:sldMk cId="296491490" sldId="339"/>
            <ac:spMk id="58371" creationId="{4E036915-CB3E-4CF7-70A4-5D6732CC5A2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993384-DB5D-258F-7D0F-D657B421605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3E8EE0AA-534C-614B-4E1E-08F2DF4DE37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628868F-7C5F-486E-9781-93609A7FE807}" type="datetimeFigureOut">
              <a:rPr lang="en-GB"/>
              <a:pPr>
                <a:defRPr/>
              </a:pPr>
              <a:t>01/02/2026</a:t>
            </a:fld>
            <a:endParaRPr lang="en-GB" dirty="0"/>
          </a:p>
        </p:txBody>
      </p:sp>
      <p:sp>
        <p:nvSpPr>
          <p:cNvPr id="4" name="Slide Image Placeholder 3">
            <a:extLst>
              <a:ext uri="{FF2B5EF4-FFF2-40B4-BE49-F238E27FC236}">
                <a16:creationId xmlns:a16="http://schemas.microsoft.com/office/drawing/2014/main" id="{C5B2898C-EF7D-A1A9-4546-D3D4F54E55AD}"/>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9C834D2D-FFA0-6CA3-B5F5-68AC2C65068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409BDBD3-0D17-9FBD-80A5-40AAAE9FAFF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C9375922-0D3D-4080-A925-722BF2445F3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147376C-F436-45AB-AEE3-67BAE21C5451}"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147376C-F436-45AB-AEE3-67BAE21C5451}" type="slidenum">
              <a:rPr lang="en-GB" altLang="en-US" smtClean="0"/>
              <a:pPr/>
              <a:t>21</a:t>
            </a:fld>
            <a:endParaRPr lang="en-GB" altLang="en-US"/>
          </a:p>
        </p:txBody>
      </p:sp>
    </p:spTree>
    <p:extLst>
      <p:ext uri="{BB962C8B-B14F-4D97-AF65-F5344CB8AC3E}">
        <p14:creationId xmlns:p14="http://schemas.microsoft.com/office/powerpoint/2010/main" val="3576712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147376C-F436-45AB-AEE3-67BAE21C5451}" type="slidenum">
              <a:rPr lang="en-GB" altLang="en-US" smtClean="0"/>
              <a:pPr/>
              <a:t>33</a:t>
            </a:fld>
            <a:endParaRPr lang="en-GB" altLang="en-US"/>
          </a:p>
        </p:txBody>
      </p:sp>
    </p:spTree>
    <p:extLst>
      <p:ext uri="{BB962C8B-B14F-4D97-AF65-F5344CB8AC3E}">
        <p14:creationId xmlns:p14="http://schemas.microsoft.com/office/powerpoint/2010/main" val="40281205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DD20A8EB-73A1-E0C6-C473-9F8B6DEF12F4}"/>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BF1B7A4-2DE8-4C31-7390-D8A3006F31E5}"/>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ritish_Athletics_Logo_Blue_Vertical_RGB.jpg">
            <a:extLst>
              <a:ext uri="{FF2B5EF4-FFF2-40B4-BE49-F238E27FC236}">
                <a16:creationId xmlns:a16="http://schemas.microsoft.com/office/drawing/2014/main" id="{067F5D17-77CF-6B82-AF9F-0CC3DA41F95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443288" y="990600"/>
            <a:ext cx="23225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AA54687B-69CA-F904-91E7-352CB4017B0D}"/>
              </a:ext>
            </a:extLst>
          </p:cNvPr>
          <p:cNvSpPr>
            <a:spLocks noGrp="1"/>
          </p:cNvSpPr>
          <p:nvPr>
            <p:ph type="sldNum" sz="quarter" idx="10"/>
          </p:nvPr>
        </p:nvSpPr>
        <p:spPr>
          <a:xfrm>
            <a:off x="6483350" y="6356350"/>
            <a:ext cx="2065338" cy="365125"/>
          </a:xfrm>
          <a:prstGeom prst="rect">
            <a:avLst/>
          </a:prstGeom>
        </p:spPr>
        <p:txBody>
          <a:bodyPr/>
          <a:lstStyle/>
          <a:p>
            <a:fld id="{8874F097-3164-477C-A0E4-594729CC08E2}" type="slidenum">
              <a:rPr lang="en-GB" smtClean="0"/>
              <a:t>‹#›</a:t>
            </a:fld>
            <a:endParaRPr lang="en-GB"/>
          </a:p>
        </p:txBody>
      </p:sp>
      <p:sp>
        <p:nvSpPr>
          <p:cNvPr id="7" name="Title 6">
            <a:extLst>
              <a:ext uri="{FF2B5EF4-FFF2-40B4-BE49-F238E27FC236}">
                <a16:creationId xmlns:a16="http://schemas.microsoft.com/office/drawing/2014/main" id="{1332617F-37FD-BE31-7569-93E7F351ACC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3163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B5454D09-41DE-5761-A78C-EE852F2C4400}"/>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07080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6465EF3A-D43B-42F9-383C-C1EFA9202B5C}"/>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578615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B2E52555-9FD9-F251-2014-A7934314EEC9}"/>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D45E035-63BF-DC2B-B0F2-0413AAB9D1ED}"/>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C893789F-FD85-B6EB-B3E6-81236B2D83A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083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352F-743C-F88C-B925-87FB14AFF23C}"/>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0F2A4E3-D307-3F73-D28E-94152359A1D9}"/>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25280C-04B5-77C8-37FD-131E2368325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542324E-81CE-D0BC-872F-6EBA0AC48D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6C9A1A-8BE3-6E5E-0E4C-F3E12D53FD9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440426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C4358-1126-9B6D-7C8A-4079B1557C6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102807C-642D-4648-13F8-3CB4967E37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A683A-9C51-DE29-A1E0-FA0F263ADEA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DCCC72A-CB4F-87A1-09DF-944827044A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9E4DF0-3E10-341F-D3A3-B18A7814F6A0}"/>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1921296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6DC1-92B1-51F0-EFED-4D042146B666}"/>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94D6D9-7B76-793E-4806-2E0BD11B79F3}"/>
              </a:ext>
            </a:extLst>
          </p:cNvPr>
          <p:cNvSpPr>
            <a:spLocks noGrp="1"/>
          </p:cNvSpPr>
          <p:nvPr>
            <p:ph type="body" idx="1"/>
          </p:nvPr>
        </p:nvSpPr>
        <p:spPr>
          <a:xfrm>
            <a:off x="627063" y="4589463"/>
            <a:ext cx="7916862"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107763-1D95-FBFD-311F-3893E4871F8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6B2B2C9-4490-294A-EAAA-6B0FD09F5B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34BD44-1CA3-EB81-6C84-C122F90D9EC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504083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B906-B350-3B12-8BA8-36C976FC2B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4DFE9E-7C6D-6CA0-3477-3F834B9583AC}"/>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6C810B-842F-3153-5FAB-9FCC5BEDC081}"/>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D3341BB-8B58-E0AF-9444-9CF48C468C8D}"/>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DB7BB6D5-54BF-A231-02D7-D78BB4DD25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29919F-5DA2-49D7-2DED-8021F0DCB763}"/>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43794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3928F-E1C3-D44D-A501-8CF4228D0653}"/>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BE0ED3A-2A26-AAD1-8A37-5429C45C56AE}"/>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A9F2E1-B540-F72E-8C60-26820A6B860E}"/>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AA118-8EC7-228D-0CCC-CEB6BBD532B7}"/>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C6B2DF-B1FB-9A80-B191-9EF23F27D81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FCB5BA8-77C3-BF25-00A9-E0473CDAB8C3}"/>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22608859-B7DF-294E-1707-D90D7538547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A10C3B-9051-38CA-D77E-E7270BE5E151}"/>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38401790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54496-8C96-B6BA-2E3D-E1A49D01B91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243388-3036-301F-4893-41C70E42F55F}"/>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8E381555-7F0B-5009-0E06-B3BCE17811E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721CEC-BFEB-F523-9D7F-E355D5BC279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5801609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EFB304-6721-3DDC-782E-B2B037AA801E}"/>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2A8F21F7-DB15-0E69-A70C-CF5BD0FB2D9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F3CA6F7-022F-0AF5-4994-971F38C4745C}"/>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91404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B2F0EB3C-3E96-4BBC-55FF-E118378F6EC0}"/>
              </a:ext>
            </a:extLst>
          </p:cNvPr>
          <p:cNvSpPr>
            <a:spLocks noGrp="1"/>
          </p:cNvSpPr>
          <p:nvPr>
            <p:ph type="sldNum" sz="quarter" idx="10"/>
          </p:nvPr>
        </p:nvSpPr>
        <p:spPr>
          <a:xfrm>
            <a:off x="6483350" y="6356350"/>
            <a:ext cx="2065338" cy="365125"/>
          </a:xfrm>
          <a:prstGeom prst="rect">
            <a:avLst/>
          </a:prstGeom>
        </p:spPr>
        <p:txBody>
          <a:bodyPr/>
          <a:lstStyle/>
          <a:p>
            <a:fld id="{8874F097-3164-477C-A0E4-594729CC08E2}" type="slidenum">
              <a:rPr lang="en-GB" smtClean="0"/>
              <a:t>‹#›</a:t>
            </a:fld>
            <a:endParaRPr lang="en-GB"/>
          </a:p>
        </p:txBody>
      </p:sp>
      <p:sp>
        <p:nvSpPr>
          <p:cNvPr id="5" name="Title 4">
            <a:extLst>
              <a:ext uri="{FF2B5EF4-FFF2-40B4-BE49-F238E27FC236}">
                <a16:creationId xmlns:a16="http://schemas.microsoft.com/office/drawing/2014/main" id="{0466AAD5-19C3-AB2C-6D57-818EBAC9432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725305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86094-917C-BACD-F538-861C7735C6E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36B5E52-47B7-007B-2F34-E652F4188E18}"/>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31D0FF7-64B6-CBF9-8D80-806275CC3E7C}"/>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85C62-78A8-43A5-0539-EF810A63D44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4EE6F9F-13FC-2106-150E-687C8CBC94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B06A95-E702-9051-4DB9-14868C9E8CF0}"/>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4883232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D7B7C-BDF7-7383-B422-4A4F3366ACC4}"/>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D0708B-86C1-4B3B-2C6E-647D0A2A701E}"/>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2BD4C55-A491-76E8-319C-1C0673E8AE76}"/>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E8B66B-A77D-C3AA-838D-4CDE877BAB50}"/>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6018A5C2-DE84-ADCB-D209-E0BB49D7360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777906-6326-1CAD-C018-93A3CE643409}"/>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4790606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2F76B-F062-C86B-633F-2BC4D27EC42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7BC869-3BBA-6ED4-278F-CD0CED94B8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04B6C7-E5EA-5EA1-55D6-3AA0D0D012B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CA2FF88-8C95-06A2-E2F3-0B16FEC4B8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ADC2A0-1E26-15F8-1360-D4D0D8A1E397}"/>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34804526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67F926-9DE7-14EB-4776-6190B8FBCCBF}"/>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ABE5D7-579B-D885-C2CB-774C1B295445}"/>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7E5A96-AD21-479C-8457-D3C6CD87335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6C5BCEF-5573-0F7A-B37D-4D179A07A7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6867E8-FE04-D245-1B20-7659923F7ABB}"/>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755058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237FC-E53C-EE0F-A06E-029449C39D36}"/>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FE784A7-D10A-F339-D28E-4E4136BB3847}"/>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5BADF20-8A34-9300-9FEF-10B2B6A6C09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AA88A21-F6EF-9D61-7AC6-9CF9B2F61A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257178-5BBA-F7CC-D3E6-2FCD7CAD259F}"/>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7951234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57D2C-379F-43AA-D373-10B5ED244A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5041B7-9B44-1229-1010-D13E665C68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D4727D-945C-1866-8D12-6286DB25107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FB3D6F7-7DA4-15D7-8728-89BC66728C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55EB58-0E8E-8515-C1B3-0E4380CB1F3D}"/>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16129495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543FF-E751-2052-6CC5-B58235878C41}"/>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8A28190-8232-D80B-299F-C2B45190F5E2}"/>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39800A-F0AA-55CC-0DB6-EFDEF2F835A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B4CFDE2-C123-EAAE-899A-99DAF3FB12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D3D947-F2DD-2CAC-2E12-2FE573AC6F34}"/>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596916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FDFDA-7131-6E9D-63B6-23616F9464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D23817-D613-90F6-F8D4-A0777A695D31}"/>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78DAF69-2B04-8FD0-F7BE-7D51344BA848}"/>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74C8EE-95A2-ACD9-3DFB-829FF3ADD32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2B926052-837E-523E-2E86-46BE8409FE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833FE5-45EC-642D-90F1-46DD84CD7E7E}"/>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7965523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9FEF5-72BD-9565-4DF1-084D032B61C4}"/>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90A1E7-BFB3-690B-7EE6-1969A1AFF9D8}"/>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47D06-2AD4-D8E5-0B26-F7F03226C61D}"/>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5336518-68B7-3F6B-23D5-1FD9442E6F0B}"/>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4B204B-EFF0-339D-7FAC-B6E164579FD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F3FD49-1F5F-B506-4118-62123D5AF17F}"/>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C4406FA4-3E62-F32B-B1F8-BCEB4072332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3DDA5EB-ADCF-9A75-58CE-984CD74B11A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5902265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E93E4-49A5-6C30-905A-0C16773C87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03699E4-01F5-F47F-DCE7-34E73058341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99F40A7-0EFA-0453-8232-75D4E2283C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C23BA03-0ED8-7A3F-8629-9EA0AA9581A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903384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B06DCD37-A593-5626-ED9F-24E90BB24134}"/>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12192523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48529B-6B78-291D-2F21-8E32E4A23C57}"/>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C6180078-8A41-570A-DEA1-195C299983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07F9C63-6070-26E6-2050-5FB088AAF523}"/>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9048914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50306-2B24-9AAD-B8BF-FD116D23CAF5}"/>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08DBA8A-D1EB-8F99-92FD-8A62211C276C}"/>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9E9DA2B-7715-1454-BB17-4DFD6B49C34B}"/>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A0CCED-AE3C-11EA-2CEE-3BA02343622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3FDEAFDC-583D-7885-C941-BFD84FC8BD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64D2E1-CEF3-2B6C-A25C-DCD0BA42EA8E}"/>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466698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AE13B-9681-1DDC-8CBF-7352A19B0DB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D9A0424-5C33-95FB-67F6-8C1625A0F232}"/>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576CD1-8624-F92F-C51F-220774CE536F}"/>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E272DE-DA09-5AA6-9AE4-E8AF26BA814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9615A97-2AAB-6528-87BC-3849936CA8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7417DC-9756-A758-91F4-AE671A8E8E27}"/>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8862583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199E-8482-16B0-1313-57EA85D76D5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A2BB041-399D-640D-945A-420DA56EB5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42D71F-72A9-589D-393F-2D79BAD5C4E7}"/>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2D30396-47EA-7AA2-1707-7EF1D30DBD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C2A503-B8B2-0E8C-A1A1-507DBF15919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16220717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B7474A-7828-5AB7-CAE6-84472564F55D}"/>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5E38F6-E2FA-040F-87AD-2DB5BDEC5FC7}"/>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9C6481-5FE9-B86D-7AAD-96E8B085220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074C27C-8266-3D08-4A4B-2B2798E296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15EDAB-6C17-5D0B-F4A0-F50CA9A81985}"/>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437458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F267D-8581-4D2F-E1BE-114E8622C47F}"/>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7C4228F-5064-3F9B-BE68-C7C1B5D99BB4}"/>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77737C-128F-D74F-E7E4-168EDFF75D2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E9DE346-E64F-B029-D213-33BFB96C29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CE7F63-070B-369C-F686-4E6B1543E92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3636061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F0643-4CEE-9FBF-55E5-F748E5C3F2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001638-33AD-9BA3-05D2-28B51F1ED5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109A42-8EE4-8F25-5C17-F7983459247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E6824E1-CDC5-0B6E-1380-135E37F569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00E12B-0977-C0C3-6DAE-DF6D0E551055}"/>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0014301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5A726-2232-2C59-3CC8-998B397C1FF8}"/>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26499F5-FA88-C760-2944-65C50E1CDB88}"/>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8C5E20-8839-1422-CE89-DE8A869C325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B3AF459-1E3D-050E-AD81-31D324D74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719018-4914-92C4-9022-7954A9535657}"/>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8571601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51552-6384-78D8-1123-F3C192AD67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E9F260-467C-9653-B523-1760D3F61BF5}"/>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16EAD81-8DE6-E46F-BF37-F5C84D26DFE6}"/>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EE1EEF-6FAC-573C-629A-AC573CE06B8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DDD3B1A-C5B1-D85E-F5DB-2984A612E4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66C389-BB21-0E7B-4F4E-E67F86FA491E}"/>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33143655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D05A3-ED88-3926-5405-4A41CC530723}"/>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D3A543-D148-A1E9-6E8A-D394185818AF}"/>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C06C22-5184-01D4-92AB-3664F24BE727}"/>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1C3B7CE-EB48-4D8F-163E-4EA33A01C4EC}"/>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462D99-7271-53B8-FF1E-D58B3A4F96B1}"/>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93D7961-281D-0E89-BC9D-F9BE967B22B2}"/>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42FA35CA-0B18-CD14-ADA4-E30AF711BE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6A35E32-7B0D-B865-E375-1E3ECF91C55E}"/>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63980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EB0061AA-6CC3-90F3-13DE-9A1D01C1CAF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30055377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08C24-0886-44EA-8D64-970DF48D51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F4A393-8202-09DD-C1A4-92EEFD85E017}"/>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B1A2510-49B5-4B5C-EE7B-F1F75A18A71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3E5852F-F238-1D80-C3B5-474DCDF0570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5409952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AF2430-910A-3810-B7F0-5852A27EAA57}"/>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30BD45D3-653E-9C59-E60F-F72CDFC583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EE7009-8CAA-A6A9-0AF1-9BB31AA011A4}"/>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40662427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D8015-B628-9522-1EDF-E66FF8EE5E1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1157CA-04B2-BFE9-DB80-59DA274D7D29}"/>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5B17147-84A8-627F-90BE-B92DEA1875D8}"/>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33BC2-6087-3B88-BD05-198976B661F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DE5A4E2A-B5BA-56D6-A5C6-8C183623AE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7683C-D420-BBC0-DB6C-456E06E7556A}"/>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4865551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68104-43B9-4D5E-1D7F-BDCE65AC5233}"/>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DE42F6-EF04-EBEB-139C-821DBE6531D1}"/>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E9D0B9-6F38-C0EC-3132-B795A04599E8}"/>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4FFC42-613A-0F89-0789-5FCB1F2C3D4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B74BC9D-50BF-E787-6584-3E46FBE248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12B820-8847-DD7C-59A3-EA1FEABB252F}"/>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6694875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8A60B-EC93-772A-A35D-DAAC6F28A06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6B87A5-48D4-80BA-4EC7-55AF0319CA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9B174F-9354-5468-2D57-232BA2321C4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404AD6D-A7BD-5272-DB58-C7B91CDA11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B106DA-17B4-5C1F-59E2-009D969AD2D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1364280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889168-DD21-1D80-7195-1680F9774413}"/>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1CCE74-35FA-A785-0EC5-84DBFDB46ABF}"/>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FAC8F1-0BF2-A8C2-31B9-D7413A59ED4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8893418-42E4-6EFC-EE65-03E35AEDCC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570DD0-6093-D598-6E58-D63213092E9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81690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a:extLst>
              <a:ext uri="{FF2B5EF4-FFF2-40B4-BE49-F238E27FC236}">
                <a16:creationId xmlns:a16="http://schemas.microsoft.com/office/drawing/2014/main" id="{05B7B675-B1B9-772D-11B7-FDC14CEA3DB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88303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368B3E54-72CC-99E3-B0F2-89B6CA7C99B1}"/>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1996043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45CC4C4-8C27-77CE-5D3C-0C0B15F5419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535743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605D6673-D38D-442A-D006-A6F9549028A0}"/>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3321133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C8D87B2F-DF7F-557F-31CD-A8412A2DD4AD}"/>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052268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E953A2D-75CF-AD34-3A85-FC58BB5E54F9}"/>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10AFC6C-B048-9341-598C-11C3216BF58F}"/>
              </a:ext>
            </a:extLst>
          </p:cNvPr>
          <p:cNvSpPr>
            <a:spLocks noGrp="1" noChangeArrowheads="1"/>
          </p:cNvSpPr>
          <p:nvPr>
            <p:ph type="body" idx="1"/>
          </p:nvPr>
        </p:nvSpPr>
        <p:spPr bwMode="auto">
          <a:xfrm>
            <a:off x="845840" y="2068214"/>
            <a:ext cx="7952085" cy="395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1029" name="Picture 5" descr="British_Athletics_Logo_White_Horizontal_RGB.png">
            <a:extLst>
              <a:ext uri="{FF2B5EF4-FFF2-40B4-BE49-F238E27FC236}">
                <a16:creationId xmlns:a16="http://schemas.microsoft.com/office/drawing/2014/main" id="{097AE278-1A68-7E77-D59B-2C92016E6C3B}"/>
              </a:ext>
            </a:extLst>
          </p:cNvPr>
          <p:cNvPicPr>
            <a:picLocks noChangeAspect="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382588" y="152400"/>
            <a:ext cx="1590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descr="A close-up of a logo&#10;&#10;Description automatically generated">
            <a:extLst>
              <a:ext uri="{FF2B5EF4-FFF2-40B4-BE49-F238E27FC236}">
                <a16:creationId xmlns:a16="http://schemas.microsoft.com/office/drawing/2014/main" id="{75757C64-7DEF-D296-4395-6BD70E4D72C4}"/>
              </a:ext>
            </a:extLst>
          </p:cNvPr>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1494199" y="0"/>
            <a:ext cx="6192114" cy="1133633"/>
          </a:xfrm>
          <a:prstGeom prst="rect">
            <a:avLst/>
          </a:prstGeom>
        </p:spPr>
      </p:pic>
      <p:sp>
        <p:nvSpPr>
          <p:cNvPr id="3" name="Slide Number Placeholder 2">
            <a:extLst>
              <a:ext uri="{FF2B5EF4-FFF2-40B4-BE49-F238E27FC236}">
                <a16:creationId xmlns:a16="http://schemas.microsoft.com/office/drawing/2014/main" id="{538A409A-A301-AD2C-FB74-15049FF238C5}"/>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A65027-5D95-4BC0-89B4-69ED8CA3508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4003"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4"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8FB81B-5441-ED31-CD59-E7151334920D}"/>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139033-F41E-0E4C-7D1E-2D6E4CFD89A0}"/>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C2F9FA-E398-FDA3-B61E-21C60F383E98}"/>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GB"/>
          </a:p>
        </p:txBody>
      </p:sp>
      <p:sp>
        <p:nvSpPr>
          <p:cNvPr id="5" name="Footer Placeholder 4">
            <a:extLst>
              <a:ext uri="{FF2B5EF4-FFF2-40B4-BE49-F238E27FC236}">
                <a16:creationId xmlns:a16="http://schemas.microsoft.com/office/drawing/2014/main" id="{09307748-BCC0-30AC-708A-6045C7213555}"/>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B81D4E3-08EE-CC39-7477-A2B1BC564B4B}"/>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19A7AA-0553-4E5C-B116-CCFF9774AD71}" type="slidenum">
              <a:rPr lang="en-GB" smtClean="0"/>
              <a:t>‹#›</a:t>
            </a:fld>
            <a:endParaRPr lang="en-GB"/>
          </a:p>
        </p:txBody>
      </p:sp>
    </p:spTree>
    <p:extLst>
      <p:ext uri="{BB962C8B-B14F-4D97-AF65-F5344CB8AC3E}">
        <p14:creationId xmlns:p14="http://schemas.microsoft.com/office/powerpoint/2010/main" val="4239219143"/>
      </p:ext>
    </p:extLst>
  </p:cSld>
  <p:clrMap bg1="lt1" tx1="dk1" bg2="lt2" tx2="dk2" accent1="accent1" accent2="accent2" accent3="accent3" accent4="accent4" accent5="accent5" accent6="accent6" hlink="hlink" folHlink="folHlink"/>
  <p:sldLayoutIdLst>
    <p:sldLayoutId id="2147484030" r:id="rId1"/>
    <p:sldLayoutId id="2147484031"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3E14F3-11EB-5146-D164-5097A4432D89}"/>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D6F44A-5A7D-8C38-CF8E-FCD1B0E8EE98}"/>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8B46D8-C93E-63CE-1864-D48475FC1F43}"/>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A0E8CC16-7BAC-09E2-4228-1AEFBCE43348}"/>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599EB8A-41A9-93C9-47EB-B0BBE1042C4B}"/>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DE92A-C9E5-443C-B4D3-20F25EAB3234}" type="slidenum">
              <a:rPr lang="en-GB" smtClean="0"/>
              <a:t>‹#›</a:t>
            </a:fld>
            <a:endParaRPr lang="en-GB"/>
          </a:p>
        </p:txBody>
      </p:sp>
    </p:spTree>
    <p:extLst>
      <p:ext uri="{BB962C8B-B14F-4D97-AF65-F5344CB8AC3E}">
        <p14:creationId xmlns:p14="http://schemas.microsoft.com/office/powerpoint/2010/main" val="2829726923"/>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6632F5-30AC-9EAF-2474-95A6451CC67B}"/>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04E05E-C2FE-BF59-2A54-9CE3A42D0FFC}"/>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FC7FCA-D772-2950-9CB7-AB9E1AA2FB79}"/>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C2DC7F2C-C668-C81A-77FA-D140592ABF60}"/>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1E579E1-EC34-02F7-E65D-0EA07B1862B8}"/>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7C6D5-4F3B-46E0-92EB-8CE398F69A16}" type="slidenum">
              <a:rPr lang="en-GB" smtClean="0"/>
              <a:t>‹#›</a:t>
            </a:fld>
            <a:endParaRPr lang="en-GB"/>
          </a:p>
        </p:txBody>
      </p:sp>
    </p:spTree>
    <p:extLst>
      <p:ext uri="{BB962C8B-B14F-4D97-AF65-F5344CB8AC3E}">
        <p14:creationId xmlns:p14="http://schemas.microsoft.com/office/powerpoint/2010/main" val="192728464"/>
      </p:ext>
    </p:extLst>
  </p:cSld>
  <p:clrMap bg1="lt1" tx1="dk1" bg2="lt2" tx2="dk2" accent1="accent1" accent2="accent2" accent3="accent3" accent4="accent4" accent5="accent5" accent6="accent6" hlink="hlink" folHlink="folHlink"/>
  <p:sldLayoutIdLst>
    <p:sldLayoutId id="2147484006"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05C875-7229-A263-6A07-84E304B04AA0}"/>
              </a:ext>
            </a:extLst>
          </p:cNvPr>
          <p:cNvSpPr/>
          <p:nvPr/>
        </p:nvSpPr>
        <p:spPr>
          <a:xfrm>
            <a:off x="1898687" y="2013228"/>
            <a:ext cx="5383138" cy="2831544"/>
          </a:xfrm>
          <a:prstGeom prst="rect">
            <a:avLst/>
          </a:prstGeom>
        </p:spPr>
        <p:txBody>
          <a:bodyPr wrap="square">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a:defRPr/>
            </a:pPr>
            <a:endParaRPr lang="en-US" sz="2800" b="1" dirty="0">
              <a:solidFill>
                <a:srgbClr val="00367C"/>
              </a:solidFill>
              <a:latin typeface="+mj-lt"/>
            </a:endParaRPr>
          </a:p>
          <a:p>
            <a:pPr algn="ctr">
              <a:defRPr/>
            </a:pPr>
            <a:r>
              <a:rPr lang="en-US" sz="2800" b="1" dirty="0">
                <a:solidFill>
                  <a:srgbClr val="00367C"/>
                </a:solidFill>
                <a:latin typeface="+mj-lt"/>
              </a:rPr>
              <a:t>LEVEL 3</a:t>
            </a:r>
          </a:p>
          <a:p>
            <a:pPr algn="ctr">
              <a:defRPr/>
            </a:pPr>
            <a:r>
              <a:rPr lang="en-US" sz="2800" b="1" dirty="0">
                <a:solidFill>
                  <a:srgbClr val="00367C"/>
                </a:solidFill>
                <a:latin typeface="+mj-lt"/>
              </a:rPr>
              <a:t>Self-Paced Module</a:t>
            </a:r>
          </a:p>
          <a:p>
            <a:pPr algn="ctr" eaLnBrk="1" hangingPunct="1">
              <a:defRPr/>
            </a:pPr>
            <a:r>
              <a:rPr lang="en-US" altLang="en-US" sz="2800" b="1" dirty="0">
                <a:solidFill>
                  <a:srgbClr val="00367C"/>
                </a:solidFill>
                <a:latin typeface="+mn-lt"/>
              </a:rPr>
              <a:t>FINISH DIRECTOR</a:t>
            </a:r>
          </a:p>
          <a:p>
            <a:pPr algn="ctr">
              <a:defRPr/>
            </a:pPr>
            <a:r>
              <a:rPr lang="en-US" sz="1000" b="1" dirty="0">
                <a:solidFill>
                  <a:srgbClr val="00367C"/>
                </a:solidFill>
                <a:latin typeface="+mj-lt"/>
              </a:rPr>
              <a:t>February 2026_01/02/2026</a:t>
            </a:r>
            <a:endParaRPr lang="en-GB" sz="1000" b="1" dirty="0">
              <a:latin typeface="+mj-lt"/>
            </a:endParaRPr>
          </a:p>
        </p:txBody>
      </p:sp>
      <p:sp>
        <p:nvSpPr>
          <p:cNvPr id="4" name="Slide Number Placeholder 3">
            <a:extLst>
              <a:ext uri="{FF2B5EF4-FFF2-40B4-BE49-F238E27FC236}">
                <a16:creationId xmlns:a16="http://schemas.microsoft.com/office/drawing/2014/main" id="{F05651D8-3A69-6485-5B96-C863BAB605B8}"/>
              </a:ext>
            </a:extLst>
          </p:cNvPr>
          <p:cNvSpPr>
            <a:spLocks noGrp="1"/>
          </p:cNvSpPr>
          <p:nvPr>
            <p:ph type="sldNum" sz="quarter" idx="10"/>
          </p:nvPr>
        </p:nvSpPr>
        <p:spPr/>
        <p:txBody>
          <a:bodyPr/>
          <a:lstStyle/>
          <a:p>
            <a:fld id="{8874F097-3164-477C-A0E4-594729CC08E2}"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5B94E88-4456-06BF-7DA8-AC1D6EB4FDBB}"/>
              </a:ext>
            </a:extLst>
          </p:cNvPr>
          <p:cNvSpPr/>
          <p:nvPr/>
        </p:nvSpPr>
        <p:spPr>
          <a:xfrm>
            <a:off x="677632" y="1273299"/>
            <a:ext cx="5961736" cy="461665"/>
          </a:xfrm>
          <a:prstGeom prst="rect">
            <a:avLst/>
          </a:prstGeom>
        </p:spPr>
        <p:txBody>
          <a:bodyPr wrap="square">
            <a:spAutoFit/>
          </a:bodyPr>
          <a:lstStyle/>
          <a:p>
            <a:pPr eaLnBrk="1" hangingPunct="1">
              <a:defRPr/>
            </a:pPr>
            <a:r>
              <a:rPr lang="en-US" altLang="en-US" b="1" dirty="0">
                <a:solidFill>
                  <a:srgbClr val="00367C"/>
                </a:solidFill>
                <a:latin typeface="+mj-lt"/>
              </a:rPr>
              <a:t>Finish Director - Event Requirements 1</a:t>
            </a:r>
          </a:p>
        </p:txBody>
      </p:sp>
      <p:sp>
        <p:nvSpPr>
          <p:cNvPr id="3" name="Rectangle 2">
            <a:extLst>
              <a:ext uri="{FF2B5EF4-FFF2-40B4-BE49-F238E27FC236}">
                <a16:creationId xmlns:a16="http://schemas.microsoft.com/office/drawing/2014/main" id="{10242B22-9B25-E543-C454-9A84C518F0E7}"/>
              </a:ext>
            </a:extLst>
          </p:cNvPr>
          <p:cNvSpPr/>
          <p:nvPr/>
        </p:nvSpPr>
        <p:spPr>
          <a:xfrm>
            <a:off x="677632" y="1734964"/>
            <a:ext cx="7825248" cy="4565352"/>
          </a:xfrm>
          <a:prstGeom prst="rect">
            <a:avLst/>
          </a:prstGeom>
        </p:spPr>
        <p:txBody>
          <a:bodyPr wrap="square">
            <a:spAutoFit/>
          </a:bodyPr>
          <a:lstStyle/>
          <a:p>
            <a:pPr eaLnBrk="1" hangingPunct="1">
              <a:spcAft>
                <a:spcPts val="800"/>
              </a:spcAft>
              <a:defRPr/>
            </a:pPr>
            <a:r>
              <a:rPr lang="en-GB" altLang="en-US" sz="2200" b="1" dirty="0">
                <a:latin typeface="+mn-lt"/>
                <a:cs typeface="Arial" panose="020B0604020202020204" pitchFamily="34" charset="0"/>
              </a:rPr>
              <a:t>The Finish Director, in conjunction with the Race Director and the Referee should:</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Decide the precise location of the finish line in relation to the Finish Area. For Road Races of an advertised distance the finish line location is determined from the Course Measurement certificate.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Plan the positioning of all facilities.</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Agree the number of personnel, their location and ensure all finish personnel are properly briefed. </a:t>
            </a:r>
          </a:p>
          <a:p>
            <a:pPr eaLnBrk="1" hangingPunct="1">
              <a:defRPr/>
            </a:pPr>
            <a:r>
              <a:rPr lang="en-GB" altLang="en-US" sz="2200" b="1" i="1" dirty="0">
                <a:latin typeface="+mn-lt"/>
                <a:cs typeface="Arial" panose="020B0604020202020204" pitchFamily="34" charset="0"/>
              </a:rPr>
              <a:t>These requirements should be fully documented in the Risk Assessment and included in the finish area diagram.</a:t>
            </a:r>
            <a:r>
              <a:rPr lang="en-GB" altLang="en-US" sz="2200" i="1" dirty="0">
                <a:latin typeface="+mn-lt"/>
                <a:cs typeface="Arial" panose="020B0604020202020204" pitchFamily="34" charset="0"/>
              </a:rPr>
              <a:t> </a:t>
            </a:r>
          </a:p>
        </p:txBody>
      </p:sp>
      <p:sp>
        <p:nvSpPr>
          <p:cNvPr id="4" name="Slide Number Placeholder 3">
            <a:extLst>
              <a:ext uri="{FF2B5EF4-FFF2-40B4-BE49-F238E27FC236}">
                <a16:creationId xmlns:a16="http://schemas.microsoft.com/office/drawing/2014/main" id="{B10B03E6-3E6C-60C5-304E-F5BEC9B7DA15}"/>
              </a:ext>
            </a:extLst>
          </p:cNvPr>
          <p:cNvSpPr>
            <a:spLocks noGrp="1"/>
          </p:cNvSpPr>
          <p:nvPr>
            <p:ph type="sldNum" sz="quarter" idx="10"/>
          </p:nvPr>
        </p:nvSpPr>
        <p:spPr/>
        <p:txBody>
          <a:bodyPr/>
          <a:lstStyle/>
          <a:p>
            <a:fld id="{02A65027-5D95-4BC0-89B4-69ED8CA3508E}"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E3F4931-81A8-7CED-39D9-8B4F94CFB753}"/>
              </a:ext>
            </a:extLst>
          </p:cNvPr>
          <p:cNvSpPr/>
          <p:nvPr/>
        </p:nvSpPr>
        <p:spPr>
          <a:xfrm>
            <a:off x="720830" y="1287932"/>
            <a:ext cx="6481597" cy="461665"/>
          </a:xfrm>
          <a:prstGeom prst="rect">
            <a:avLst/>
          </a:prstGeom>
        </p:spPr>
        <p:txBody>
          <a:bodyPr wrap="square">
            <a:spAutoFit/>
          </a:bodyPr>
          <a:lstStyle/>
          <a:p>
            <a:pPr eaLnBrk="1" hangingPunct="1">
              <a:defRPr/>
            </a:pPr>
            <a:r>
              <a:rPr lang="en-US" altLang="en-US" b="1" dirty="0">
                <a:solidFill>
                  <a:srgbClr val="00367C"/>
                </a:solidFill>
                <a:latin typeface="+mj-lt"/>
              </a:rPr>
              <a:t>Finish Director - Event Requirements 2</a:t>
            </a:r>
          </a:p>
        </p:txBody>
      </p:sp>
      <p:sp>
        <p:nvSpPr>
          <p:cNvPr id="37891" name="Rectangle 2">
            <a:extLst>
              <a:ext uri="{FF2B5EF4-FFF2-40B4-BE49-F238E27FC236}">
                <a16:creationId xmlns:a16="http://schemas.microsoft.com/office/drawing/2014/main" id="{C44CAA72-EED8-9C7A-C79A-46ABD7E1939F}"/>
              </a:ext>
            </a:extLst>
          </p:cNvPr>
          <p:cNvSpPr>
            <a:spLocks noChangeArrowheads="1"/>
          </p:cNvSpPr>
          <p:nvPr/>
        </p:nvSpPr>
        <p:spPr bwMode="auto">
          <a:xfrm>
            <a:off x="720830" y="1748163"/>
            <a:ext cx="7738852" cy="42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800"/>
              </a:spcAft>
              <a:buClrTx/>
              <a:buNone/>
            </a:pPr>
            <a:r>
              <a:rPr lang="en-GB" altLang="en-US" sz="2200" b="1" dirty="0">
                <a:latin typeface="+mn-lt"/>
                <a:cs typeface="Arial" panose="020B0604020202020204" pitchFamily="34" charset="0"/>
              </a:rPr>
              <a:t>What is needed?</a:t>
            </a:r>
          </a:p>
          <a:p>
            <a:pPr eaLnBrk="1" hangingPunct="1">
              <a:spcBef>
                <a:spcPct val="0"/>
              </a:spcBef>
              <a:spcAft>
                <a:spcPts val="800"/>
              </a:spcAft>
              <a:buClrTx/>
            </a:pPr>
            <a:r>
              <a:rPr lang="en-GB" altLang="en-US" sz="2200" b="1" dirty="0">
                <a:latin typeface="+mn-lt"/>
                <a:cs typeface="Arial" panose="020B0604020202020204" pitchFamily="34" charset="0"/>
              </a:rPr>
              <a:t>Anticipated number of finishers.</a:t>
            </a:r>
          </a:p>
          <a:p>
            <a:pPr eaLnBrk="1" hangingPunct="1">
              <a:spcBef>
                <a:spcPct val="0"/>
              </a:spcBef>
              <a:spcAft>
                <a:spcPts val="800"/>
              </a:spcAft>
              <a:buClrTx/>
            </a:pPr>
            <a:r>
              <a:rPr lang="en-GB" altLang="en-US" sz="2200" b="1" dirty="0">
                <a:latin typeface="+mn-lt"/>
                <a:cs typeface="Arial" panose="020B0604020202020204" pitchFamily="34" charset="0"/>
              </a:rPr>
              <a:t>Chip or manual time / place recording, with finish funnels.</a:t>
            </a:r>
          </a:p>
          <a:p>
            <a:pPr eaLnBrk="1" hangingPunct="1">
              <a:spcBef>
                <a:spcPct val="0"/>
              </a:spcBef>
              <a:spcAft>
                <a:spcPts val="800"/>
              </a:spcAft>
              <a:buClrTx/>
            </a:pPr>
            <a:r>
              <a:rPr lang="en-GB" altLang="en-US" sz="2200" b="1" dirty="0">
                <a:latin typeface="+mn-lt"/>
                <a:cs typeface="Arial" panose="020B0604020202020204" pitchFamily="34" charset="0"/>
              </a:rPr>
              <a:t>Medical provision.</a:t>
            </a:r>
          </a:p>
          <a:p>
            <a:pPr eaLnBrk="1" hangingPunct="1">
              <a:spcBef>
                <a:spcPct val="0"/>
              </a:spcBef>
              <a:spcAft>
                <a:spcPts val="800"/>
              </a:spcAft>
              <a:buClrTx/>
            </a:pPr>
            <a:r>
              <a:rPr lang="en-GB" altLang="en-US" sz="2200" b="1" dirty="0">
                <a:latin typeface="+mn-lt"/>
                <a:cs typeface="Arial" panose="020B0604020202020204" pitchFamily="34" charset="0"/>
              </a:rPr>
              <a:t>Finish Gantry, control barriers, cones, rope and tape.</a:t>
            </a:r>
          </a:p>
          <a:p>
            <a:pPr eaLnBrk="1" hangingPunct="1">
              <a:spcBef>
                <a:spcPct val="0"/>
              </a:spcBef>
              <a:spcAft>
                <a:spcPts val="800"/>
              </a:spcAft>
              <a:buClrTx/>
            </a:pPr>
            <a:r>
              <a:rPr lang="en-GB" altLang="en-US" sz="2200" b="1" dirty="0">
                <a:latin typeface="+mn-lt"/>
                <a:cs typeface="Arial" panose="020B0604020202020204" pitchFamily="34" charset="0"/>
              </a:rPr>
              <a:t>Finish tape.</a:t>
            </a:r>
          </a:p>
          <a:p>
            <a:pPr eaLnBrk="1" hangingPunct="1">
              <a:spcBef>
                <a:spcPct val="0"/>
              </a:spcBef>
              <a:spcAft>
                <a:spcPts val="800"/>
              </a:spcAft>
              <a:buClrTx/>
            </a:pPr>
            <a:r>
              <a:rPr lang="en-GB" altLang="en-US" sz="2200" b="1" dirty="0">
                <a:latin typeface="+mn-lt"/>
                <a:cs typeface="Arial" panose="020B0604020202020204" pitchFamily="34" charset="0"/>
              </a:rPr>
              <a:t>Sawdust or similar material.</a:t>
            </a:r>
          </a:p>
          <a:p>
            <a:pPr eaLnBrk="1" hangingPunct="1">
              <a:spcBef>
                <a:spcPct val="0"/>
              </a:spcBef>
              <a:spcAft>
                <a:spcPts val="800"/>
              </a:spcAft>
              <a:buClrTx/>
            </a:pPr>
            <a:r>
              <a:rPr lang="en-GB" altLang="en-US" sz="2200" b="1" dirty="0">
                <a:cs typeface="Arial" panose="020B0604020202020204" pitchFamily="34" charset="0"/>
              </a:rPr>
              <a:t>Memento or goody bags.</a:t>
            </a:r>
            <a:endParaRPr lang="en-GB" altLang="en-US" sz="2200" b="1" dirty="0">
              <a:latin typeface="+mn-lt"/>
              <a:cs typeface="Arial" panose="020B0604020202020204" pitchFamily="34" charset="0"/>
            </a:endParaRPr>
          </a:p>
          <a:p>
            <a:pPr eaLnBrk="1" hangingPunct="1">
              <a:spcBef>
                <a:spcPct val="0"/>
              </a:spcBef>
              <a:buClrTx/>
            </a:pPr>
            <a:r>
              <a:rPr lang="en-GB" altLang="en-US" sz="2200" b="1" dirty="0">
                <a:latin typeface="+mn-lt"/>
                <a:cs typeface="Arial" panose="020B0604020202020204" pitchFamily="34" charset="0"/>
              </a:rPr>
              <a:t>Whistles / loud hailers.</a:t>
            </a:r>
            <a:endParaRPr lang="en-GB" altLang="en-US" sz="2200" dirty="0">
              <a:latin typeface="+mn-lt"/>
              <a:cs typeface="Arial" panose="020B0604020202020204" pitchFamily="34" charset="0"/>
            </a:endParaRPr>
          </a:p>
        </p:txBody>
      </p:sp>
      <p:sp>
        <p:nvSpPr>
          <p:cNvPr id="3" name="Slide Number Placeholder 2">
            <a:extLst>
              <a:ext uri="{FF2B5EF4-FFF2-40B4-BE49-F238E27FC236}">
                <a16:creationId xmlns:a16="http://schemas.microsoft.com/office/drawing/2014/main" id="{BC01E632-205C-A8EE-984F-1BB1AB81856C}"/>
              </a:ext>
            </a:extLst>
          </p:cNvPr>
          <p:cNvSpPr>
            <a:spLocks noGrp="1"/>
          </p:cNvSpPr>
          <p:nvPr>
            <p:ph type="sldNum" sz="quarter" idx="10"/>
          </p:nvPr>
        </p:nvSpPr>
        <p:spPr/>
        <p:txBody>
          <a:bodyPr/>
          <a:lstStyle/>
          <a:p>
            <a:fld id="{02A65027-5D95-4BC0-89B4-69ED8CA3508E}"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0EBF38-BD04-47AA-254E-991B43B76C07}"/>
              </a:ext>
            </a:extLst>
          </p:cNvPr>
          <p:cNvSpPr/>
          <p:nvPr/>
        </p:nvSpPr>
        <p:spPr>
          <a:xfrm>
            <a:off x="485800" y="1276279"/>
            <a:ext cx="6880410"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Features of a Funnel Finish 1</a:t>
            </a:r>
          </a:p>
        </p:txBody>
      </p:sp>
      <p:sp>
        <p:nvSpPr>
          <p:cNvPr id="38915" name="Rectangle 2">
            <a:extLst>
              <a:ext uri="{FF2B5EF4-FFF2-40B4-BE49-F238E27FC236}">
                <a16:creationId xmlns:a16="http://schemas.microsoft.com/office/drawing/2014/main" id="{CE54A8C8-5317-44EB-9423-2E2769433F92}"/>
              </a:ext>
            </a:extLst>
          </p:cNvPr>
          <p:cNvSpPr>
            <a:spLocks noChangeArrowheads="1"/>
          </p:cNvSpPr>
          <p:nvPr/>
        </p:nvSpPr>
        <p:spPr bwMode="auto">
          <a:xfrm>
            <a:off x="485800" y="1730425"/>
            <a:ext cx="8208912" cy="4503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b="1" dirty="0">
                <a:latin typeface="+mn-lt"/>
                <a:cs typeface="Arial" panose="020B0604020202020204" pitchFamily="34" charset="0"/>
              </a:rPr>
              <a:t>The requirement for finish funnels will depend upon whether manual recording or chip timing is to be used.</a:t>
            </a:r>
          </a:p>
          <a:p>
            <a:pPr marL="342900" indent="-342900" eaLnBrk="1" hangingPunct="1">
              <a:spcBef>
                <a:spcPct val="0"/>
              </a:spcBef>
              <a:spcAft>
                <a:spcPts val="800"/>
              </a:spcAft>
              <a:buClrTx/>
            </a:pPr>
            <a:r>
              <a:rPr lang="en-GB" altLang="en-US" b="1" dirty="0">
                <a:latin typeface="+mn-lt"/>
                <a:cs typeface="Arial" panose="020B0604020202020204" pitchFamily="34" charset="0"/>
              </a:rPr>
              <a:t>On hard surfaces, standard metal crowd control barriers with taped inter-spaces may be used, or cones and plastic barriers. </a:t>
            </a:r>
          </a:p>
          <a:p>
            <a:pPr marL="342900" indent="-342900" eaLnBrk="1" hangingPunct="1">
              <a:spcBef>
                <a:spcPct val="0"/>
              </a:spcBef>
              <a:spcAft>
                <a:spcPts val="800"/>
              </a:spcAft>
              <a:buClrTx/>
            </a:pPr>
            <a:r>
              <a:rPr lang="en-GB" altLang="en-US" b="1" dirty="0">
                <a:latin typeface="+mn-lt"/>
                <a:cs typeface="Arial" panose="020B0604020202020204" pitchFamily="34" charset="0"/>
              </a:rPr>
              <a:t>On grass an alternative is stakes and tape. </a:t>
            </a:r>
          </a:p>
          <a:p>
            <a:pPr marL="342900" indent="-342900" eaLnBrk="1" hangingPunct="1">
              <a:spcBef>
                <a:spcPct val="0"/>
              </a:spcBef>
              <a:spcAft>
                <a:spcPts val="800"/>
              </a:spcAft>
              <a:buClrTx/>
            </a:pPr>
            <a:r>
              <a:rPr lang="en-GB" altLang="en-US" b="1" dirty="0">
                <a:latin typeface="+mn-lt"/>
                <a:cs typeface="Arial" panose="020B0604020202020204" pitchFamily="34" charset="0"/>
              </a:rPr>
              <a:t>In both cases the funnels should be robust, to withstand a day’s heavy use and misuse, with stake tops protected to prevent possible injury.</a:t>
            </a:r>
          </a:p>
          <a:p>
            <a:pPr marL="342900" indent="-342900" eaLnBrk="1" hangingPunct="1">
              <a:spcBef>
                <a:spcPct val="0"/>
              </a:spcBef>
              <a:spcAft>
                <a:spcPts val="1200"/>
              </a:spcAft>
              <a:buClrTx/>
            </a:pPr>
            <a:r>
              <a:rPr lang="en-GB" altLang="en-US" b="1" dirty="0">
                <a:latin typeface="+mn-lt"/>
                <a:cs typeface="Arial" panose="020B0604020202020204" pitchFamily="34" charset="0"/>
              </a:rPr>
              <a:t>The size and extent of the finish funnel system will depend upon the number of expected finishers to be processed. The table on the following slide applies to manual recording and gives an indication of likely requirements. These figures are based on maximum numbers expected at peak-flow times. </a:t>
            </a:r>
          </a:p>
        </p:txBody>
      </p:sp>
      <p:sp>
        <p:nvSpPr>
          <p:cNvPr id="3" name="Slide Number Placeholder 2">
            <a:extLst>
              <a:ext uri="{FF2B5EF4-FFF2-40B4-BE49-F238E27FC236}">
                <a16:creationId xmlns:a16="http://schemas.microsoft.com/office/drawing/2014/main" id="{9E9D8ACE-E790-EC82-2FDE-BA2082101EB4}"/>
              </a:ext>
            </a:extLst>
          </p:cNvPr>
          <p:cNvSpPr>
            <a:spLocks noGrp="1"/>
          </p:cNvSpPr>
          <p:nvPr>
            <p:ph type="sldNum" sz="quarter" idx="10"/>
          </p:nvPr>
        </p:nvSpPr>
        <p:spPr/>
        <p:txBody>
          <a:bodyPr/>
          <a:lstStyle/>
          <a:p>
            <a:fld id="{02A65027-5D95-4BC0-89B4-69ED8CA3508E}" type="slidenum">
              <a:rPr lang="en-GB" smtClean="0"/>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49ACE13-3CDF-C1C3-2DC0-F6A787D2BA8F}"/>
              </a:ext>
            </a:extLst>
          </p:cNvPr>
          <p:cNvSpPr/>
          <p:nvPr/>
        </p:nvSpPr>
        <p:spPr>
          <a:xfrm>
            <a:off x="408781" y="1268760"/>
            <a:ext cx="6880410"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Features of a Funnel Finish 2</a:t>
            </a:r>
          </a:p>
        </p:txBody>
      </p:sp>
      <p:graphicFrame>
        <p:nvGraphicFramePr>
          <p:cNvPr id="3" name="Table 2">
            <a:extLst>
              <a:ext uri="{FF2B5EF4-FFF2-40B4-BE49-F238E27FC236}">
                <a16:creationId xmlns:a16="http://schemas.microsoft.com/office/drawing/2014/main" id="{BAB8805A-5770-9E6D-2C65-503B7EAAACBD}"/>
              </a:ext>
            </a:extLst>
          </p:cNvPr>
          <p:cNvGraphicFramePr>
            <a:graphicFrameLocks noGrp="1"/>
          </p:cNvGraphicFramePr>
          <p:nvPr>
            <p:extLst>
              <p:ext uri="{D42A27DB-BD31-4B8C-83A1-F6EECF244321}">
                <p14:modId xmlns:p14="http://schemas.microsoft.com/office/powerpoint/2010/main" val="3313705739"/>
              </p:ext>
            </p:extLst>
          </p:nvPr>
        </p:nvGraphicFramePr>
        <p:xfrm>
          <a:off x="485775" y="1844675"/>
          <a:ext cx="8229600" cy="4352928"/>
        </p:xfrm>
        <a:graphic>
          <a:graphicData uri="http://schemas.openxmlformats.org/drawingml/2006/table">
            <a:tbl>
              <a:tblPr/>
              <a:tblGrid>
                <a:gridCol w="1223962">
                  <a:extLst>
                    <a:ext uri="{9D8B030D-6E8A-4147-A177-3AD203B41FA5}">
                      <a16:colId xmlns:a16="http://schemas.microsoft.com/office/drawing/2014/main" val="20000"/>
                    </a:ext>
                  </a:extLst>
                </a:gridCol>
                <a:gridCol w="1127125">
                  <a:extLst>
                    <a:ext uri="{9D8B030D-6E8A-4147-A177-3AD203B41FA5}">
                      <a16:colId xmlns:a16="http://schemas.microsoft.com/office/drawing/2014/main" val="20001"/>
                    </a:ext>
                  </a:extLst>
                </a:gridCol>
                <a:gridCol w="1176338">
                  <a:extLst>
                    <a:ext uri="{9D8B030D-6E8A-4147-A177-3AD203B41FA5}">
                      <a16:colId xmlns:a16="http://schemas.microsoft.com/office/drawing/2014/main" val="20002"/>
                    </a:ext>
                  </a:extLst>
                </a:gridCol>
                <a:gridCol w="1174750">
                  <a:extLst>
                    <a:ext uri="{9D8B030D-6E8A-4147-A177-3AD203B41FA5}">
                      <a16:colId xmlns:a16="http://schemas.microsoft.com/office/drawing/2014/main" val="20003"/>
                    </a:ext>
                  </a:extLst>
                </a:gridCol>
                <a:gridCol w="1176337">
                  <a:extLst>
                    <a:ext uri="{9D8B030D-6E8A-4147-A177-3AD203B41FA5}">
                      <a16:colId xmlns:a16="http://schemas.microsoft.com/office/drawing/2014/main" val="20004"/>
                    </a:ext>
                  </a:extLst>
                </a:gridCol>
                <a:gridCol w="1174750">
                  <a:extLst>
                    <a:ext uri="{9D8B030D-6E8A-4147-A177-3AD203B41FA5}">
                      <a16:colId xmlns:a16="http://schemas.microsoft.com/office/drawing/2014/main" val="20005"/>
                    </a:ext>
                  </a:extLst>
                </a:gridCol>
                <a:gridCol w="1176338">
                  <a:extLst>
                    <a:ext uri="{9D8B030D-6E8A-4147-A177-3AD203B41FA5}">
                      <a16:colId xmlns:a16="http://schemas.microsoft.com/office/drawing/2014/main" val="20006"/>
                    </a:ext>
                  </a:extLst>
                </a:gridCol>
              </a:tblGrid>
              <a:tr h="69500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dirty="0">
                          <a:ln>
                            <a:noFill/>
                          </a:ln>
                          <a:solidFill>
                            <a:schemeClr val="tx1"/>
                          </a:solidFill>
                          <a:effectLst/>
                          <a:latin typeface="+mn-lt"/>
                        </a:rPr>
                        <a:t>Race Distance</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dirty="0">
                          <a:ln>
                            <a:noFill/>
                          </a:ln>
                          <a:solidFill>
                            <a:schemeClr val="tx1"/>
                          </a:solidFill>
                          <a:effectLst/>
                          <a:latin typeface="+mn-lt"/>
                        </a:rPr>
                        <a:t>5km</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10km</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dirty="0">
                          <a:ln>
                            <a:noFill/>
                          </a:ln>
                          <a:solidFill>
                            <a:schemeClr val="tx1"/>
                          </a:solidFill>
                          <a:effectLst/>
                          <a:latin typeface="+mn-lt"/>
                        </a:rPr>
                        <a:t>10 mile</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Half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Mara</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Mara</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No. of Funnels</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6436">
                <a:tc rowSpan="9">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mn-lt"/>
                        </a:rPr>
                        <a:t>Field size</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100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300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400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1000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450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750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300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650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1100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3200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2</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400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900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4200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4</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1900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5300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4</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600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1400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2200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3000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6500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6</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800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1800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3000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4000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8500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6</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06436">
                <a:tc vMerge="1">
                  <a:txBody>
                    <a:bodyPr/>
                    <a:lstStyle/>
                    <a:p>
                      <a:endParaRPr lang="en-GB"/>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2000+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3750+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5000+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mn-lt"/>
                        </a:rPr>
                        <a:t>10000+</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mn-lt"/>
                        </a:rPr>
                        <a:t>8</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4" name="Slide Number Placeholder 3">
            <a:extLst>
              <a:ext uri="{FF2B5EF4-FFF2-40B4-BE49-F238E27FC236}">
                <a16:creationId xmlns:a16="http://schemas.microsoft.com/office/drawing/2014/main" id="{D1F71C43-C169-74A2-A24C-F25D48989CD8}"/>
              </a:ext>
            </a:extLst>
          </p:cNvPr>
          <p:cNvSpPr>
            <a:spLocks noGrp="1"/>
          </p:cNvSpPr>
          <p:nvPr>
            <p:ph type="sldNum" sz="quarter" idx="10"/>
          </p:nvPr>
        </p:nvSpPr>
        <p:spPr/>
        <p:txBody>
          <a:bodyPr/>
          <a:lstStyle/>
          <a:p>
            <a:fld id="{02A65027-5D95-4BC0-89B4-69ED8CA3508E}"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839638-42D4-56EF-5BCA-E2D1DFA70665}"/>
              </a:ext>
            </a:extLst>
          </p:cNvPr>
          <p:cNvSpPr/>
          <p:nvPr/>
        </p:nvSpPr>
        <p:spPr>
          <a:xfrm>
            <a:off x="737387" y="1345931"/>
            <a:ext cx="6742551"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1</a:t>
            </a:r>
          </a:p>
          <a:p>
            <a:pPr eaLnBrk="1" hangingPunct="1">
              <a:defRPr/>
            </a:pPr>
            <a:r>
              <a:rPr lang="en-US" altLang="en-US" b="1" dirty="0">
                <a:solidFill>
                  <a:srgbClr val="00367C"/>
                </a:solidFill>
                <a:latin typeface="+mj-lt"/>
              </a:rPr>
              <a:t>Small Races: Two-Funnel Finish</a:t>
            </a:r>
          </a:p>
        </p:txBody>
      </p:sp>
      <p:grpSp>
        <p:nvGrpSpPr>
          <p:cNvPr id="41987" name="Group 88">
            <a:extLst>
              <a:ext uri="{FF2B5EF4-FFF2-40B4-BE49-F238E27FC236}">
                <a16:creationId xmlns:a16="http://schemas.microsoft.com/office/drawing/2014/main" id="{4F04C333-D200-366B-219D-F119B68EF9BA}"/>
              </a:ext>
            </a:extLst>
          </p:cNvPr>
          <p:cNvGrpSpPr>
            <a:grpSpLocks/>
          </p:cNvGrpSpPr>
          <p:nvPr/>
        </p:nvGrpSpPr>
        <p:grpSpPr bwMode="auto">
          <a:xfrm>
            <a:off x="343711" y="2113461"/>
            <a:ext cx="8493087" cy="3792339"/>
            <a:chOff x="651337" y="1509759"/>
            <a:chExt cx="8493445" cy="3822938"/>
          </a:xfrm>
        </p:grpSpPr>
        <p:cxnSp>
          <p:nvCxnSpPr>
            <p:cNvPr id="41989" name="Straight Connector 12">
              <a:extLst>
                <a:ext uri="{FF2B5EF4-FFF2-40B4-BE49-F238E27FC236}">
                  <a16:creationId xmlns:a16="http://schemas.microsoft.com/office/drawing/2014/main" id="{8D2B3EFE-22EA-AB59-760B-9DAEA7CEC2FC}"/>
                </a:ext>
              </a:extLst>
            </p:cNvPr>
            <p:cNvCxnSpPr>
              <a:cxnSpLocks noChangeShapeType="1"/>
            </p:cNvCxnSpPr>
            <p:nvPr/>
          </p:nvCxnSpPr>
          <p:spPr bwMode="auto">
            <a:xfrm flipV="1">
              <a:off x="833345" y="2042418"/>
              <a:ext cx="8132580" cy="22447"/>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sp>
          <p:nvSpPr>
            <p:cNvPr id="5" name="TextBox 4">
              <a:extLst>
                <a:ext uri="{FF2B5EF4-FFF2-40B4-BE49-F238E27FC236}">
                  <a16:creationId xmlns:a16="http://schemas.microsoft.com/office/drawing/2014/main" id="{BB206F69-5FFF-95E1-54EF-843500A68B66}"/>
                </a:ext>
              </a:extLst>
            </p:cNvPr>
            <p:cNvSpPr txBox="1"/>
            <p:nvPr/>
          </p:nvSpPr>
          <p:spPr>
            <a:xfrm>
              <a:off x="8686150" y="2167685"/>
              <a:ext cx="190719" cy="1210014"/>
            </a:xfrm>
            <a:prstGeom prst="rect">
              <a:avLst/>
            </a:prstGeom>
            <a:noFill/>
          </p:spPr>
          <p:txBody>
            <a:bodyPr wrap="square">
              <a:spAutoFit/>
            </a:bodyPr>
            <a:lstStyle/>
            <a:p>
              <a:pPr algn="ctr">
                <a:defRPr/>
              </a:pPr>
              <a:r>
                <a:rPr lang="en-GB" sz="1200" b="1" dirty="0">
                  <a:latin typeface="+mn-lt"/>
                </a:rPr>
                <a:t>COURSE</a:t>
              </a:r>
            </a:p>
          </p:txBody>
        </p:sp>
        <p:cxnSp>
          <p:nvCxnSpPr>
            <p:cNvPr id="41991" name="Straight Connector 15">
              <a:extLst>
                <a:ext uri="{FF2B5EF4-FFF2-40B4-BE49-F238E27FC236}">
                  <a16:creationId xmlns:a16="http://schemas.microsoft.com/office/drawing/2014/main" id="{D05FDB67-525E-DA46-A749-9BBB8DFAA972}"/>
                </a:ext>
              </a:extLst>
            </p:cNvPr>
            <p:cNvCxnSpPr>
              <a:cxnSpLocks noChangeShapeType="1"/>
            </p:cNvCxnSpPr>
            <p:nvPr/>
          </p:nvCxnSpPr>
          <p:spPr bwMode="auto">
            <a:xfrm>
              <a:off x="7573191" y="2064865"/>
              <a:ext cx="0" cy="1657137"/>
            </a:xfrm>
            <a:prstGeom prst="line">
              <a:avLst/>
            </a:prstGeom>
            <a:noFill/>
            <a:ln w="38100" algn="ctr">
              <a:solidFill>
                <a:srgbClr val="E1002C"/>
              </a:solidFill>
              <a:round/>
              <a:headEnd/>
              <a:tailEnd/>
            </a:ln>
            <a:extLst>
              <a:ext uri="{909E8E84-426E-40DD-AFC4-6F175D3DCCD1}">
                <a14:hiddenFill xmlns:a14="http://schemas.microsoft.com/office/drawing/2010/main">
                  <a:noFill/>
                </a14:hiddenFill>
              </a:ext>
            </a:extLst>
          </p:spPr>
        </p:cxnSp>
        <p:sp>
          <p:nvSpPr>
            <p:cNvPr id="7" name="TextBox 6">
              <a:extLst>
                <a:ext uri="{FF2B5EF4-FFF2-40B4-BE49-F238E27FC236}">
                  <a16:creationId xmlns:a16="http://schemas.microsoft.com/office/drawing/2014/main" id="{715F0E42-4D89-07A4-A715-6076524B00C2}"/>
                </a:ext>
              </a:extLst>
            </p:cNvPr>
            <p:cNvSpPr txBox="1"/>
            <p:nvPr/>
          </p:nvSpPr>
          <p:spPr>
            <a:xfrm>
              <a:off x="7138795" y="4077180"/>
              <a:ext cx="928727" cy="527442"/>
            </a:xfrm>
            <a:prstGeom prst="rect">
              <a:avLst/>
            </a:prstGeom>
            <a:noFill/>
          </p:spPr>
          <p:txBody>
            <a:bodyPr wrap="square">
              <a:spAutoFit/>
            </a:bodyPr>
            <a:lstStyle/>
            <a:p>
              <a:pPr algn="ctr">
                <a:defRPr/>
              </a:pPr>
              <a:r>
                <a:rPr lang="en-GB" sz="1400" b="1" dirty="0">
                  <a:latin typeface="+mn-lt"/>
                </a:rPr>
                <a:t>Finish Line</a:t>
              </a:r>
            </a:p>
          </p:txBody>
        </p:sp>
        <p:sp>
          <p:nvSpPr>
            <p:cNvPr id="8" name="Rectangle 7">
              <a:extLst>
                <a:ext uri="{FF2B5EF4-FFF2-40B4-BE49-F238E27FC236}">
                  <a16:creationId xmlns:a16="http://schemas.microsoft.com/office/drawing/2014/main" id="{5F5B1A8E-889F-3532-1034-81E97BBE58C4}"/>
                </a:ext>
              </a:extLst>
            </p:cNvPr>
            <p:cNvSpPr/>
            <p:nvPr/>
          </p:nvSpPr>
          <p:spPr bwMode="auto">
            <a:xfrm>
              <a:off x="8032238" y="3798188"/>
              <a:ext cx="428643" cy="26843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R</a:t>
              </a:r>
            </a:p>
            <a:p>
              <a:pPr>
                <a:defRPr/>
              </a:pPr>
              <a:endParaRPr lang="en-GB" sz="1200" b="1" dirty="0">
                <a:latin typeface="+mn-lt"/>
              </a:endParaRPr>
            </a:p>
          </p:txBody>
        </p:sp>
        <p:sp>
          <p:nvSpPr>
            <p:cNvPr id="9" name="Rectangle 8">
              <a:extLst>
                <a:ext uri="{FF2B5EF4-FFF2-40B4-BE49-F238E27FC236}">
                  <a16:creationId xmlns:a16="http://schemas.microsoft.com/office/drawing/2014/main" id="{B038C38F-50AC-12BD-8C92-4046CA4DEEEC}"/>
                </a:ext>
              </a:extLst>
            </p:cNvPr>
            <p:cNvSpPr>
              <a:spLocks noGrp="1" noRot="1" noMove="1" noResize="1" noEditPoints="1" noAdjustHandles="1" noChangeArrowheads="1" noChangeShapeType="1"/>
            </p:cNvSpPr>
            <p:nvPr/>
          </p:nvSpPr>
          <p:spPr bwMode="auto">
            <a:xfrm>
              <a:off x="7138795" y="1509759"/>
              <a:ext cx="785819" cy="46727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TKR/TK/SNR</a:t>
              </a:r>
            </a:p>
            <a:p>
              <a:pPr>
                <a:defRPr/>
              </a:pPr>
              <a:endParaRPr lang="en-GB" sz="1200" b="1" dirty="0">
                <a:latin typeface="+mn-lt"/>
              </a:endParaRPr>
            </a:p>
          </p:txBody>
        </p:sp>
        <p:cxnSp>
          <p:nvCxnSpPr>
            <p:cNvPr id="41999" name="Straight Connector 50">
              <a:extLst>
                <a:ext uri="{FF2B5EF4-FFF2-40B4-BE49-F238E27FC236}">
                  <a16:creationId xmlns:a16="http://schemas.microsoft.com/office/drawing/2014/main" id="{8345C772-4A42-2046-12C3-6E86CBB401CB}"/>
                </a:ext>
              </a:extLst>
            </p:cNvPr>
            <p:cNvCxnSpPr>
              <a:cxnSpLocks noChangeShapeType="1"/>
              <a:endCxn id="31" idx="1"/>
            </p:cNvCxnSpPr>
            <p:nvPr/>
          </p:nvCxnSpPr>
          <p:spPr bwMode="auto">
            <a:xfrm>
              <a:off x="4500562" y="2930521"/>
              <a:ext cx="4140143" cy="58016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15" name="Rectangle 14">
              <a:extLst>
                <a:ext uri="{FF2B5EF4-FFF2-40B4-BE49-F238E27FC236}">
                  <a16:creationId xmlns:a16="http://schemas.microsoft.com/office/drawing/2014/main" id="{781A6C75-78FC-34E5-82B0-CBF226CAD2B8}"/>
                </a:ext>
              </a:extLst>
            </p:cNvPr>
            <p:cNvSpPr/>
            <p:nvPr/>
          </p:nvSpPr>
          <p:spPr bwMode="auto">
            <a:xfrm>
              <a:off x="7388837" y="3796034"/>
              <a:ext cx="428643" cy="273285"/>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FJ</a:t>
              </a:r>
            </a:p>
            <a:p>
              <a:pPr>
                <a:defRPr/>
              </a:pPr>
              <a:endParaRPr lang="en-GB" sz="1200" b="1" dirty="0">
                <a:latin typeface="+mn-lt"/>
              </a:endParaRPr>
            </a:p>
          </p:txBody>
        </p:sp>
        <p:sp>
          <p:nvSpPr>
            <p:cNvPr id="16" name="Rectangle 15">
              <a:extLst>
                <a:ext uri="{FF2B5EF4-FFF2-40B4-BE49-F238E27FC236}">
                  <a16:creationId xmlns:a16="http://schemas.microsoft.com/office/drawing/2014/main" id="{03D80743-5AB7-E9A4-821C-DCC3D7C47A89}"/>
                </a:ext>
              </a:extLst>
            </p:cNvPr>
            <p:cNvSpPr/>
            <p:nvPr/>
          </p:nvSpPr>
          <p:spPr bwMode="auto">
            <a:xfrm>
              <a:off x="1928849" y="3426230"/>
              <a:ext cx="571524" cy="251697"/>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FNM</a:t>
              </a:r>
            </a:p>
            <a:p>
              <a:pPr>
                <a:defRPr/>
              </a:pPr>
              <a:endParaRPr lang="en-GB" sz="1200" b="1" dirty="0">
                <a:latin typeface="+mn-lt"/>
              </a:endParaRPr>
            </a:p>
          </p:txBody>
        </p:sp>
        <p:sp>
          <p:nvSpPr>
            <p:cNvPr id="17" name="Rectangle 16">
              <a:extLst>
                <a:ext uri="{FF2B5EF4-FFF2-40B4-BE49-F238E27FC236}">
                  <a16:creationId xmlns:a16="http://schemas.microsoft.com/office/drawing/2014/main" id="{C21F4D15-68E6-8EE2-EF22-4885D7655C90}"/>
                </a:ext>
              </a:extLst>
            </p:cNvPr>
            <p:cNvSpPr/>
            <p:nvPr/>
          </p:nvSpPr>
          <p:spPr bwMode="auto">
            <a:xfrm>
              <a:off x="671985" y="2591329"/>
              <a:ext cx="935381" cy="265143"/>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FNC/FNR</a:t>
              </a:r>
            </a:p>
            <a:p>
              <a:pPr>
                <a:defRPr/>
              </a:pPr>
              <a:endParaRPr lang="en-GB" sz="1200" b="1" dirty="0">
                <a:latin typeface="+mn-lt"/>
              </a:endParaRPr>
            </a:p>
          </p:txBody>
        </p:sp>
        <p:sp>
          <p:nvSpPr>
            <p:cNvPr id="18" name="Rectangle 17">
              <a:extLst>
                <a:ext uri="{FF2B5EF4-FFF2-40B4-BE49-F238E27FC236}">
                  <a16:creationId xmlns:a16="http://schemas.microsoft.com/office/drawing/2014/main" id="{B534C8E1-57D9-B4D9-2975-E97728A95C0A}"/>
                </a:ext>
              </a:extLst>
            </p:cNvPr>
            <p:cNvSpPr/>
            <p:nvPr/>
          </p:nvSpPr>
          <p:spPr bwMode="auto">
            <a:xfrm>
              <a:off x="1045030" y="4139751"/>
              <a:ext cx="2500417" cy="1192946"/>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b="1" dirty="0">
                  <a:latin typeface="+mn-lt"/>
                </a:rPr>
                <a:t>Key</a:t>
              </a:r>
            </a:p>
            <a:p>
              <a:pPr>
                <a:defRPr/>
              </a:pPr>
              <a:r>
                <a:rPr lang="en-GB" sz="1200" dirty="0">
                  <a:latin typeface="+mn-lt"/>
                </a:rPr>
                <a:t>R – Referee</a:t>
              </a:r>
            </a:p>
            <a:p>
              <a:pPr>
                <a:defRPr/>
              </a:pPr>
              <a:r>
                <a:rPr lang="en-GB" sz="1200" dirty="0">
                  <a:latin typeface="+mn-lt"/>
                </a:rPr>
                <a:t>FJ – Finish Judge</a:t>
              </a:r>
            </a:p>
            <a:p>
              <a:pPr>
                <a:defRPr/>
              </a:pPr>
              <a:r>
                <a:rPr lang="en-GB" sz="1200" dirty="0">
                  <a:latin typeface="+mn-lt"/>
                </a:rPr>
                <a:t>TK – Timekeeper</a:t>
              </a:r>
            </a:p>
            <a:p>
              <a:pPr>
                <a:defRPr/>
              </a:pPr>
              <a:r>
                <a:rPr lang="en-GB" sz="1200" dirty="0">
                  <a:latin typeface="+mn-lt"/>
                </a:rPr>
                <a:t>TKR– Timekeepers’ Recorder</a:t>
              </a:r>
            </a:p>
            <a:p>
              <a:pPr>
                <a:defRPr/>
              </a:pPr>
              <a:r>
                <a:rPr lang="en-GB" sz="1200" dirty="0">
                  <a:latin typeface="+mn-lt"/>
                </a:rPr>
                <a:t>SNR– Spot Number Recorder</a:t>
              </a:r>
            </a:p>
            <a:p>
              <a:pPr>
                <a:defRPr/>
              </a:pPr>
              <a:endParaRPr lang="en-GB" sz="1200" dirty="0">
                <a:latin typeface="+mn-lt"/>
              </a:endParaRPr>
            </a:p>
          </p:txBody>
        </p:sp>
        <p:cxnSp>
          <p:nvCxnSpPr>
            <p:cNvPr id="42004" name="Straight Connector 52">
              <a:extLst>
                <a:ext uri="{FF2B5EF4-FFF2-40B4-BE49-F238E27FC236}">
                  <a16:creationId xmlns:a16="http://schemas.microsoft.com/office/drawing/2014/main" id="{FFB83C3C-A60F-5C7A-8FAC-5E6819D0106E}"/>
                </a:ext>
              </a:extLst>
            </p:cNvPr>
            <p:cNvCxnSpPr>
              <a:cxnSpLocks noChangeShapeType="1"/>
            </p:cNvCxnSpPr>
            <p:nvPr/>
          </p:nvCxnSpPr>
          <p:spPr bwMode="auto">
            <a:xfrm>
              <a:off x="1500166" y="2500306"/>
              <a:ext cx="3000396" cy="1588"/>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2005" name="Straight Connector 55">
              <a:extLst>
                <a:ext uri="{FF2B5EF4-FFF2-40B4-BE49-F238E27FC236}">
                  <a16:creationId xmlns:a16="http://schemas.microsoft.com/office/drawing/2014/main" id="{95ED75E8-00E0-0325-24C3-01B3F50D784E}"/>
                </a:ext>
              </a:extLst>
            </p:cNvPr>
            <p:cNvCxnSpPr>
              <a:cxnSpLocks noChangeShapeType="1"/>
            </p:cNvCxnSpPr>
            <p:nvPr/>
          </p:nvCxnSpPr>
          <p:spPr bwMode="auto">
            <a:xfrm>
              <a:off x="1500166" y="2928934"/>
              <a:ext cx="3000396" cy="1588"/>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2006" name="Straight Connector 56">
              <a:extLst>
                <a:ext uri="{FF2B5EF4-FFF2-40B4-BE49-F238E27FC236}">
                  <a16:creationId xmlns:a16="http://schemas.microsoft.com/office/drawing/2014/main" id="{997231CD-0BE4-F5AA-9A07-419F12B950AD}"/>
                </a:ext>
              </a:extLst>
            </p:cNvPr>
            <p:cNvCxnSpPr>
              <a:cxnSpLocks noChangeShapeType="1"/>
            </p:cNvCxnSpPr>
            <p:nvPr/>
          </p:nvCxnSpPr>
          <p:spPr bwMode="auto">
            <a:xfrm>
              <a:off x="1500166" y="3355974"/>
              <a:ext cx="3000396" cy="1588"/>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2007" name="Straight Connector 58">
              <a:extLst>
                <a:ext uri="{FF2B5EF4-FFF2-40B4-BE49-F238E27FC236}">
                  <a16:creationId xmlns:a16="http://schemas.microsoft.com/office/drawing/2014/main" id="{88023BEB-E2F5-6B8D-D3D9-4C798A34A955}"/>
                </a:ext>
              </a:extLst>
            </p:cNvPr>
            <p:cNvCxnSpPr>
              <a:cxnSpLocks noChangeShapeType="1"/>
            </p:cNvCxnSpPr>
            <p:nvPr/>
          </p:nvCxnSpPr>
          <p:spPr bwMode="auto">
            <a:xfrm flipV="1">
              <a:off x="4500562" y="2055666"/>
              <a:ext cx="826689" cy="44464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2008" name="Straight Connector 66">
              <a:extLst>
                <a:ext uri="{FF2B5EF4-FFF2-40B4-BE49-F238E27FC236}">
                  <a16:creationId xmlns:a16="http://schemas.microsoft.com/office/drawing/2014/main" id="{ECE753F5-F6B7-B0CC-DEEA-09A9C45F1BE6}"/>
                </a:ext>
              </a:extLst>
            </p:cNvPr>
            <p:cNvCxnSpPr>
              <a:cxnSpLocks noChangeShapeType="1"/>
            </p:cNvCxnSpPr>
            <p:nvPr/>
          </p:nvCxnSpPr>
          <p:spPr bwMode="auto">
            <a:xfrm>
              <a:off x="4500562" y="3357562"/>
              <a:ext cx="884648" cy="389032"/>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24" name="TextBox 23">
              <a:extLst>
                <a:ext uri="{FF2B5EF4-FFF2-40B4-BE49-F238E27FC236}">
                  <a16:creationId xmlns:a16="http://schemas.microsoft.com/office/drawing/2014/main" id="{96FDB70A-56D9-C9A7-CFDB-BE0C6FCB1709}"/>
                </a:ext>
              </a:extLst>
            </p:cNvPr>
            <p:cNvSpPr txBox="1"/>
            <p:nvPr/>
          </p:nvSpPr>
          <p:spPr>
            <a:xfrm>
              <a:off x="2214611" y="2571443"/>
              <a:ext cx="1285929" cy="308859"/>
            </a:xfrm>
            <a:prstGeom prst="rect">
              <a:avLst/>
            </a:prstGeom>
            <a:noFill/>
          </p:spPr>
          <p:txBody>
            <a:bodyPr>
              <a:spAutoFit/>
            </a:bodyPr>
            <a:lstStyle/>
            <a:p>
              <a:pPr algn="ctr">
                <a:defRPr/>
              </a:pPr>
              <a:r>
                <a:rPr lang="en-GB" sz="1400" b="1" dirty="0">
                  <a:latin typeface="+mn-lt"/>
                </a:rPr>
                <a:t>FUNNEL 1</a:t>
              </a:r>
            </a:p>
          </p:txBody>
        </p:sp>
        <p:sp>
          <p:nvSpPr>
            <p:cNvPr id="25" name="TextBox 24">
              <a:extLst>
                <a:ext uri="{FF2B5EF4-FFF2-40B4-BE49-F238E27FC236}">
                  <a16:creationId xmlns:a16="http://schemas.microsoft.com/office/drawing/2014/main" id="{C39DD609-7E79-1CDB-C62B-0AE4A1AA2A7A}"/>
                </a:ext>
              </a:extLst>
            </p:cNvPr>
            <p:cNvSpPr txBox="1"/>
            <p:nvPr/>
          </p:nvSpPr>
          <p:spPr>
            <a:xfrm>
              <a:off x="2214611" y="3000326"/>
              <a:ext cx="1285929" cy="307259"/>
            </a:xfrm>
            <a:prstGeom prst="rect">
              <a:avLst/>
            </a:prstGeom>
            <a:noFill/>
          </p:spPr>
          <p:txBody>
            <a:bodyPr>
              <a:spAutoFit/>
            </a:bodyPr>
            <a:lstStyle/>
            <a:p>
              <a:pPr algn="ctr">
                <a:defRPr/>
              </a:pPr>
              <a:r>
                <a:rPr lang="en-GB" sz="1400" b="1" dirty="0">
                  <a:latin typeface="+mn-lt"/>
                </a:rPr>
                <a:t>FUNNEL 2</a:t>
              </a:r>
            </a:p>
          </p:txBody>
        </p:sp>
        <p:sp>
          <p:nvSpPr>
            <p:cNvPr id="26" name="Rectangle 25">
              <a:extLst>
                <a:ext uri="{FF2B5EF4-FFF2-40B4-BE49-F238E27FC236}">
                  <a16:creationId xmlns:a16="http://schemas.microsoft.com/office/drawing/2014/main" id="{F665742E-C02E-218B-6C89-31F5B35CD49C}"/>
                </a:ext>
              </a:extLst>
            </p:cNvPr>
            <p:cNvSpPr/>
            <p:nvPr/>
          </p:nvSpPr>
          <p:spPr bwMode="auto">
            <a:xfrm>
              <a:off x="3596090" y="2168267"/>
              <a:ext cx="571524" cy="250013"/>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FNM</a:t>
              </a:r>
            </a:p>
            <a:p>
              <a:pPr>
                <a:defRPr/>
              </a:pPr>
              <a:endParaRPr lang="en-GB" sz="1200" b="1" dirty="0">
                <a:latin typeface="+mn-lt"/>
              </a:endParaRPr>
            </a:p>
          </p:txBody>
        </p:sp>
        <p:sp>
          <p:nvSpPr>
            <p:cNvPr id="27" name="Rectangle 26">
              <a:extLst>
                <a:ext uri="{FF2B5EF4-FFF2-40B4-BE49-F238E27FC236}">
                  <a16:creationId xmlns:a16="http://schemas.microsoft.com/office/drawing/2014/main" id="{5A7CAE1D-2EA5-5D9B-1156-1815EC9F76EB}"/>
                </a:ext>
              </a:extLst>
            </p:cNvPr>
            <p:cNvSpPr/>
            <p:nvPr/>
          </p:nvSpPr>
          <p:spPr bwMode="auto">
            <a:xfrm>
              <a:off x="1928849" y="2170015"/>
              <a:ext cx="571524" cy="252004"/>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FNM</a:t>
              </a:r>
            </a:p>
            <a:p>
              <a:pPr>
                <a:defRPr/>
              </a:pPr>
              <a:endParaRPr lang="en-GB" sz="1200" b="1" dirty="0">
                <a:latin typeface="+mn-lt"/>
              </a:endParaRPr>
            </a:p>
          </p:txBody>
        </p:sp>
        <p:sp>
          <p:nvSpPr>
            <p:cNvPr id="28" name="Rectangle 27">
              <a:extLst>
                <a:ext uri="{FF2B5EF4-FFF2-40B4-BE49-F238E27FC236}">
                  <a16:creationId xmlns:a16="http://schemas.microsoft.com/office/drawing/2014/main" id="{155B7230-C363-C0A6-CAC5-7D46B41CF14A}"/>
                </a:ext>
              </a:extLst>
            </p:cNvPr>
            <p:cNvSpPr/>
            <p:nvPr/>
          </p:nvSpPr>
          <p:spPr bwMode="auto">
            <a:xfrm>
              <a:off x="3596090" y="3426874"/>
              <a:ext cx="571524" cy="250407"/>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FNM</a:t>
              </a:r>
            </a:p>
            <a:p>
              <a:pPr>
                <a:defRPr/>
              </a:pPr>
              <a:endParaRPr lang="en-GB" sz="1200" b="1" dirty="0">
                <a:latin typeface="+mn-lt"/>
              </a:endParaRPr>
            </a:p>
          </p:txBody>
        </p:sp>
        <p:sp>
          <p:nvSpPr>
            <p:cNvPr id="29" name="Rectangle 28">
              <a:extLst>
                <a:ext uri="{FF2B5EF4-FFF2-40B4-BE49-F238E27FC236}">
                  <a16:creationId xmlns:a16="http://schemas.microsoft.com/office/drawing/2014/main" id="{70707197-A013-BD61-68AC-13B903384D8D}"/>
                </a:ext>
              </a:extLst>
            </p:cNvPr>
            <p:cNvSpPr/>
            <p:nvPr/>
          </p:nvSpPr>
          <p:spPr bwMode="auto">
            <a:xfrm>
              <a:off x="4886205" y="2350759"/>
              <a:ext cx="499705" cy="255404"/>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FNS</a:t>
              </a:r>
            </a:p>
            <a:p>
              <a:pPr>
                <a:defRPr/>
              </a:pPr>
              <a:endParaRPr lang="en-GB" sz="1200" b="1" dirty="0">
                <a:latin typeface="+mn-lt"/>
              </a:endParaRPr>
            </a:p>
          </p:txBody>
        </p:sp>
        <p:sp>
          <p:nvSpPr>
            <p:cNvPr id="30" name="Rectangle 29">
              <a:extLst>
                <a:ext uri="{FF2B5EF4-FFF2-40B4-BE49-F238E27FC236}">
                  <a16:creationId xmlns:a16="http://schemas.microsoft.com/office/drawing/2014/main" id="{17F7E7EF-67C6-DA2F-669A-F038B43304FE}"/>
                </a:ext>
              </a:extLst>
            </p:cNvPr>
            <p:cNvSpPr/>
            <p:nvPr/>
          </p:nvSpPr>
          <p:spPr bwMode="auto">
            <a:xfrm>
              <a:off x="651337" y="3011460"/>
              <a:ext cx="935381" cy="27071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FNC/FNR</a:t>
              </a:r>
            </a:p>
            <a:p>
              <a:pPr>
                <a:defRPr/>
              </a:pPr>
              <a:endParaRPr lang="en-GB" sz="1200" b="1" dirty="0">
                <a:latin typeface="+mn-lt"/>
              </a:endParaRPr>
            </a:p>
          </p:txBody>
        </p:sp>
        <p:sp>
          <p:nvSpPr>
            <p:cNvPr id="31" name="Rectangle 30">
              <a:extLst>
                <a:ext uri="{FF2B5EF4-FFF2-40B4-BE49-F238E27FC236}">
                  <a16:creationId xmlns:a16="http://schemas.microsoft.com/office/drawing/2014/main" id="{83DEA124-CB8F-1244-B638-AC2E12C15053}"/>
                </a:ext>
              </a:extLst>
            </p:cNvPr>
            <p:cNvSpPr/>
            <p:nvPr/>
          </p:nvSpPr>
          <p:spPr bwMode="auto">
            <a:xfrm>
              <a:off x="8640705" y="3371141"/>
              <a:ext cx="504077" cy="27908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RCS</a:t>
              </a:r>
            </a:p>
            <a:p>
              <a:pPr>
                <a:defRPr/>
              </a:pPr>
              <a:endParaRPr lang="en-GB" sz="1200" b="1" dirty="0">
                <a:latin typeface="+mn-lt"/>
              </a:endParaRPr>
            </a:p>
          </p:txBody>
        </p:sp>
        <p:sp>
          <p:nvSpPr>
            <p:cNvPr id="32" name="Rectangle 31">
              <a:extLst>
                <a:ext uri="{FF2B5EF4-FFF2-40B4-BE49-F238E27FC236}">
                  <a16:creationId xmlns:a16="http://schemas.microsoft.com/office/drawing/2014/main" id="{A5E6C1BD-406C-9B83-9BF3-8B960487D797}"/>
                </a:ext>
              </a:extLst>
            </p:cNvPr>
            <p:cNvSpPr/>
            <p:nvPr/>
          </p:nvSpPr>
          <p:spPr bwMode="auto">
            <a:xfrm>
              <a:off x="3545447" y="4139751"/>
              <a:ext cx="2337857" cy="1192946"/>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GB" sz="1200" dirty="0">
                <a:latin typeface="+mn-lt"/>
              </a:endParaRPr>
            </a:p>
            <a:p>
              <a:pPr>
                <a:defRPr/>
              </a:pPr>
              <a:r>
                <a:rPr lang="en-GB" sz="1200" dirty="0">
                  <a:latin typeface="+mn-lt"/>
                </a:rPr>
                <a:t>RCS – Rope Control Steward</a:t>
              </a:r>
            </a:p>
            <a:p>
              <a:pPr>
                <a:defRPr/>
              </a:pPr>
              <a:r>
                <a:rPr lang="en-GB" sz="1200" dirty="0">
                  <a:latin typeface="+mn-lt"/>
                </a:rPr>
                <a:t>FNS – Funnel Steward</a:t>
              </a:r>
            </a:p>
            <a:p>
              <a:pPr>
                <a:defRPr/>
              </a:pPr>
              <a:r>
                <a:rPr lang="en-GB" sz="1200" dirty="0">
                  <a:latin typeface="+mn-lt"/>
                </a:rPr>
                <a:t>FNM – Funnel Marshal</a:t>
              </a:r>
            </a:p>
            <a:p>
              <a:pPr>
                <a:defRPr/>
              </a:pPr>
              <a:r>
                <a:rPr lang="en-GB" sz="1200" dirty="0">
                  <a:latin typeface="+mn-lt"/>
                </a:rPr>
                <a:t>FNC – Finish Number Caller</a:t>
              </a:r>
            </a:p>
            <a:p>
              <a:pPr>
                <a:defRPr/>
              </a:pPr>
              <a:r>
                <a:rPr lang="en-GB" sz="1200" dirty="0">
                  <a:latin typeface="+mn-lt"/>
                </a:rPr>
                <a:t>FNR – Finish Number Recorder</a:t>
              </a:r>
            </a:p>
            <a:p>
              <a:pPr>
                <a:defRPr/>
              </a:pPr>
              <a:endParaRPr lang="en-GB" sz="1200" dirty="0">
                <a:latin typeface="+mn-lt"/>
              </a:endParaRPr>
            </a:p>
            <a:p>
              <a:pPr>
                <a:defRPr/>
              </a:pPr>
              <a:endParaRPr lang="en-GB" sz="1200" dirty="0">
                <a:latin typeface="+mn-lt"/>
              </a:endParaRPr>
            </a:p>
            <a:p>
              <a:pPr>
                <a:defRPr/>
              </a:pPr>
              <a:endParaRPr lang="en-GB" sz="1200" dirty="0">
                <a:latin typeface="+mn-lt"/>
              </a:endParaRPr>
            </a:p>
          </p:txBody>
        </p:sp>
      </p:grpSp>
      <p:cxnSp>
        <p:nvCxnSpPr>
          <p:cNvPr id="41988" name="Straight Connector 30">
            <a:extLst>
              <a:ext uri="{FF2B5EF4-FFF2-40B4-BE49-F238E27FC236}">
                <a16:creationId xmlns:a16="http://schemas.microsoft.com/office/drawing/2014/main" id="{18DA5141-7EE3-B61C-6127-225639084C27}"/>
              </a:ext>
            </a:extLst>
          </p:cNvPr>
          <p:cNvCxnSpPr>
            <a:cxnSpLocks noChangeShapeType="1"/>
          </p:cNvCxnSpPr>
          <p:nvPr/>
        </p:nvCxnSpPr>
        <p:spPr bwMode="auto">
          <a:xfrm flipV="1">
            <a:off x="570203" y="4323458"/>
            <a:ext cx="8157673" cy="17869"/>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sp>
        <p:nvSpPr>
          <p:cNvPr id="11" name="Rectangle 10">
            <a:extLst>
              <a:ext uri="{FF2B5EF4-FFF2-40B4-BE49-F238E27FC236}">
                <a16:creationId xmlns:a16="http://schemas.microsoft.com/office/drawing/2014/main" id="{DE196EB1-1BE4-BC70-6BCA-F0475344A61B}"/>
              </a:ext>
            </a:extLst>
          </p:cNvPr>
          <p:cNvSpPr/>
          <p:nvPr/>
        </p:nvSpPr>
        <p:spPr bwMode="auto">
          <a:xfrm>
            <a:off x="8473540" y="4346905"/>
            <a:ext cx="339327" cy="248482"/>
          </a:xfrm>
          <a:prstGeom prst="rect">
            <a:avLst/>
          </a:prstGeom>
          <a:noFill/>
          <a:ln w="9525" cap="flat" cmpd="sng" algn="ctr">
            <a:solidFill>
              <a:schemeClr val="bg1"/>
            </a:solidFill>
            <a:prstDash val="solid"/>
            <a:round/>
            <a:headEnd type="none" w="med" len="med"/>
            <a:tailEnd type="none" w="med" len="med"/>
          </a:ln>
          <a:effectLst/>
        </p:spPr>
        <p:txBody>
          <a:bodyPr/>
          <a:lstStyle/>
          <a:p>
            <a:pPr algn="ctr">
              <a:defRPr/>
            </a:pPr>
            <a:r>
              <a:rPr lang="en-GB" sz="1200" b="1" dirty="0">
                <a:solidFill>
                  <a:srgbClr val="E1002C"/>
                </a:solidFill>
                <a:latin typeface="+mn-lt"/>
              </a:rPr>
              <a:t>A</a:t>
            </a:r>
          </a:p>
          <a:p>
            <a:pPr>
              <a:defRPr/>
            </a:pPr>
            <a:endParaRPr lang="en-GB" sz="1200" b="1" dirty="0">
              <a:latin typeface="+mn-lt"/>
            </a:endParaRPr>
          </a:p>
        </p:txBody>
      </p:sp>
      <p:sp>
        <p:nvSpPr>
          <p:cNvPr id="40" name="Rectangle 39">
            <a:extLst>
              <a:ext uri="{FF2B5EF4-FFF2-40B4-BE49-F238E27FC236}">
                <a16:creationId xmlns:a16="http://schemas.microsoft.com/office/drawing/2014/main" id="{C7FE0291-5BE2-9218-E4B7-F0DFBAFC23E5}"/>
              </a:ext>
            </a:extLst>
          </p:cNvPr>
          <p:cNvSpPr/>
          <p:nvPr/>
        </p:nvSpPr>
        <p:spPr bwMode="auto">
          <a:xfrm>
            <a:off x="8388549" y="2351443"/>
            <a:ext cx="339327" cy="248482"/>
          </a:xfrm>
          <a:prstGeom prst="rect">
            <a:avLst/>
          </a:prstGeom>
          <a:noFill/>
          <a:ln w="9525" cap="flat" cmpd="sng" algn="ctr">
            <a:solidFill>
              <a:schemeClr val="bg1"/>
            </a:solidFill>
            <a:prstDash val="solid"/>
            <a:round/>
            <a:headEnd type="none" w="med" len="med"/>
            <a:tailEnd type="none" w="med" len="med"/>
          </a:ln>
          <a:effectLst/>
        </p:spPr>
        <p:txBody>
          <a:bodyPr/>
          <a:lstStyle/>
          <a:p>
            <a:pPr algn="ctr">
              <a:defRPr/>
            </a:pPr>
            <a:r>
              <a:rPr lang="en-GB" sz="1200" b="1" dirty="0">
                <a:solidFill>
                  <a:srgbClr val="E1002C"/>
                </a:solidFill>
                <a:latin typeface="+mn-lt"/>
              </a:rPr>
              <a:t>B</a:t>
            </a:r>
          </a:p>
          <a:p>
            <a:pPr>
              <a:defRPr/>
            </a:pPr>
            <a:endParaRPr lang="en-GB" sz="1200" b="1" dirty="0">
              <a:latin typeface="+mn-lt"/>
            </a:endParaRPr>
          </a:p>
        </p:txBody>
      </p:sp>
      <p:sp>
        <p:nvSpPr>
          <p:cNvPr id="4" name="Slide Number Placeholder 3">
            <a:extLst>
              <a:ext uri="{FF2B5EF4-FFF2-40B4-BE49-F238E27FC236}">
                <a16:creationId xmlns:a16="http://schemas.microsoft.com/office/drawing/2014/main" id="{B2091398-FDDD-19CC-D230-EA410B888923}"/>
              </a:ext>
            </a:extLst>
          </p:cNvPr>
          <p:cNvSpPr>
            <a:spLocks noGrp="1"/>
          </p:cNvSpPr>
          <p:nvPr>
            <p:ph type="sldNum" sz="quarter" idx="10"/>
          </p:nvPr>
        </p:nvSpPr>
        <p:spPr/>
        <p:txBody>
          <a:bodyPr/>
          <a:lstStyle/>
          <a:p>
            <a:fld id="{02A65027-5D95-4BC0-89B4-69ED8CA3508E}" type="slidenum">
              <a:rPr lang="en-GB" smtClean="0"/>
              <a:t>14</a:t>
            </a:fld>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09F2083-A490-6B43-5A52-D095102DBFDB}"/>
              </a:ext>
            </a:extLst>
          </p:cNvPr>
          <p:cNvSpPr/>
          <p:nvPr/>
        </p:nvSpPr>
        <p:spPr>
          <a:xfrm>
            <a:off x="631825" y="1220221"/>
            <a:ext cx="6742550"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2</a:t>
            </a:r>
          </a:p>
          <a:p>
            <a:pPr eaLnBrk="1" hangingPunct="1">
              <a:defRPr/>
            </a:pPr>
            <a:r>
              <a:rPr lang="en-US" altLang="en-US" b="1" dirty="0">
                <a:solidFill>
                  <a:srgbClr val="00367C"/>
                </a:solidFill>
                <a:latin typeface="+mj-lt"/>
              </a:rPr>
              <a:t>Small Races: Two-Funnel Finish</a:t>
            </a:r>
          </a:p>
        </p:txBody>
      </p:sp>
      <p:sp>
        <p:nvSpPr>
          <p:cNvPr id="40963" name="Rectangle 2">
            <a:extLst>
              <a:ext uri="{FF2B5EF4-FFF2-40B4-BE49-F238E27FC236}">
                <a16:creationId xmlns:a16="http://schemas.microsoft.com/office/drawing/2014/main" id="{33CEC62A-50B9-7429-0289-62223EBBA006}"/>
              </a:ext>
            </a:extLst>
          </p:cNvPr>
          <p:cNvSpPr>
            <a:spLocks noChangeArrowheads="1"/>
          </p:cNvSpPr>
          <p:nvPr/>
        </p:nvSpPr>
        <p:spPr bwMode="auto">
          <a:xfrm>
            <a:off x="631825" y="2017700"/>
            <a:ext cx="8064896" cy="4196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b="1" dirty="0">
                <a:latin typeface="+mn-lt"/>
                <a:cs typeface="Arial" panose="020B0604020202020204" pitchFamily="34" charset="0"/>
              </a:rPr>
              <a:t>A two-funnel finish is illustrated on the previous slide. </a:t>
            </a:r>
          </a:p>
          <a:p>
            <a:pPr marL="342900" indent="-342900" eaLnBrk="1" hangingPunct="1">
              <a:spcBef>
                <a:spcPct val="0"/>
              </a:spcBef>
              <a:spcAft>
                <a:spcPts val="800"/>
              </a:spcAft>
              <a:buClrTx/>
            </a:pPr>
            <a:r>
              <a:rPr lang="en-GB" altLang="en-US" b="1" dirty="0">
                <a:latin typeface="+mn-lt"/>
                <a:cs typeface="Arial" panose="020B0604020202020204" pitchFamily="34" charset="0"/>
              </a:rPr>
              <a:t>With the Rope Control Steward standing at position ‘</a:t>
            </a:r>
            <a:r>
              <a:rPr lang="en-GB" altLang="en-US" b="1" dirty="0">
                <a:solidFill>
                  <a:srgbClr val="E1002C"/>
                </a:solidFill>
                <a:latin typeface="+mn-lt"/>
                <a:cs typeface="Arial" panose="020B0604020202020204" pitchFamily="34" charset="0"/>
              </a:rPr>
              <a:t>A</a:t>
            </a:r>
            <a:r>
              <a:rPr lang="en-GB" altLang="en-US" b="1" dirty="0">
                <a:latin typeface="+mn-lt"/>
                <a:cs typeface="Arial" panose="020B0604020202020204" pitchFamily="34" charset="0"/>
              </a:rPr>
              <a:t>’, holding a tape or strong rope attached to the end of funnel divider, the leading runners are directed into Funnel No 1.</a:t>
            </a:r>
          </a:p>
          <a:p>
            <a:pPr marL="342900" indent="-342900" eaLnBrk="1" hangingPunct="1">
              <a:spcBef>
                <a:spcPct val="0"/>
              </a:spcBef>
              <a:spcAft>
                <a:spcPts val="800"/>
              </a:spcAft>
              <a:buClrTx/>
            </a:pPr>
            <a:r>
              <a:rPr lang="en-GB" altLang="en-US" b="1" dirty="0">
                <a:latin typeface="+mn-lt"/>
                <a:cs typeface="Arial" panose="020B0604020202020204" pitchFamily="34" charset="0"/>
              </a:rPr>
              <a:t>Finishers’ times are recorded as they cross the finish line. </a:t>
            </a:r>
          </a:p>
          <a:p>
            <a:pPr marL="342900" indent="-342900" eaLnBrk="1" hangingPunct="1">
              <a:spcBef>
                <a:spcPct val="0"/>
              </a:spcBef>
              <a:spcAft>
                <a:spcPts val="800"/>
              </a:spcAft>
              <a:buClrTx/>
            </a:pPr>
            <a:r>
              <a:rPr lang="en-GB" altLang="en-US" b="1" dirty="0">
                <a:latin typeface="+mn-lt"/>
                <a:cs typeface="Arial" panose="020B0604020202020204" pitchFamily="34" charset="0"/>
              </a:rPr>
              <a:t>Finishers then proceed down the funnel and their race numbers recorded at the end. </a:t>
            </a:r>
          </a:p>
          <a:p>
            <a:pPr marL="342900" indent="-342900" eaLnBrk="1" hangingPunct="1">
              <a:spcBef>
                <a:spcPct val="0"/>
              </a:spcBef>
              <a:spcAft>
                <a:spcPts val="800"/>
              </a:spcAft>
              <a:buClrTx/>
            </a:pPr>
            <a:r>
              <a:rPr lang="en-GB" altLang="en-US" b="1" dirty="0">
                <a:latin typeface="+mn-lt"/>
                <a:cs typeface="Arial" panose="020B0604020202020204" pitchFamily="34" charset="0"/>
              </a:rPr>
              <a:t>When the funnel is full, the Rope Control Steward, choosing a suitable gap in finishing runners, moves to position ‘</a:t>
            </a:r>
            <a:r>
              <a:rPr lang="en-GB" altLang="en-US" b="1" dirty="0">
                <a:solidFill>
                  <a:srgbClr val="E1002C"/>
                </a:solidFill>
                <a:latin typeface="+mn-lt"/>
                <a:cs typeface="Arial" panose="020B0604020202020204" pitchFamily="34" charset="0"/>
              </a:rPr>
              <a:t>B</a:t>
            </a:r>
            <a:r>
              <a:rPr lang="en-GB" altLang="en-US" b="1" dirty="0">
                <a:latin typeface="+mn-lt"/>
                <a:cs typeface="Arial" panose="020B0604020202020204" pitchFamily="34" charset="0"/>
              </a:rPr>
              <a:t>’, thus directing runners into funnel No 2. The process is repeated with the Rope Control Steward alternating between positions ‘</a:t>
            </a:r>
            <a:r>
              <a:rPr lang="en-GB" altLang="en-US" b="1" dirty="0">
                <a:solidFill>
                  <a:srgbClr val="E1002C"/>
                </a:solidFill>
                <a:latin typeface="+mn-lt"/>
                <a:cs typeface="Arial" panose="020B0604020202020204" pitchFamily="34" charset="0"/>
              </a:rPr>
              <a:t>A</a:t>
            </a:r>
            <a:r>
              <a:rPr lang="en-GB" altLang="en-US" b="1" dirty="0">
                <a:latin typeface="+mn-lt"/>
                <a:cs typeface="Arial" panose="020B0604020202020204" pitchFamily="34" charset="0"/>
              </a:rPr>
              <a:t>’ and ‘</a:t>
            </a:r>
            <a:r>
              <a:rPr lang="en-GB" altLang="en-US" b="1" dirty="0">
                <a:solidFill>
                  <a:srgbClr val="E1002C"/>
                </a:solidFill>
                <a:latin typeface="+mn-lt"/>
                <a:cs typeface="Arial" panose="020B0604020202020204" pitchFamily="34" charset="0"/>
              </a:rPr>
              <a:t>B</a:t>
            </a:r>
            <a:r>
              <a:rPr lang="en-GB" altLang="en-US" b="1" dirty="0">
                <a:latin typeface="+mn-lt"/>
                <a:cs typeface="Arial" panose="020B0604020202020204" pitchFamily="34" charset="0"/>
              </a:rPr>
              <a:t>’ as the funnels fill.</a:t>
            </a:r>
          </a:p>
        </p:txBody>
      </p:sp>
      <p:sp>
        <p:nvSpPr>
          <p:cNvPr id="3" name="Slide Number Placeholder 2">
            <a:extLst>
              <a:ext uri="{FF2B5EF4-FFF2-40B4-BE49-F238E27FC236}">
                <a16:creationId xmlns:a16="http://schemas.microsoft.com/office/drawing/2014/main" id="{1D19537A-22B7-49D1-09F2-4F8A28126F25}"/>
              </a:ext>
            </a:extLst>
          </p:cNvPr>
          <p:cNvSpPr>
            <a:spLocks noGrp="1"/>
          </p:cNvSpPr>
          <p:nvPr>
            <p:ph type="sldNum" sz="quarter" idx="10"/>
          </p:nvPr>
        </p:nvSpPr>
        <p:spPr/>
        <p:txBody>
          <a:bodyPr/>
          <a:lstStyle/>
          <a:p>
            <a:fld id="{02A65027-5D95-4BC0-89B4-69ED8CA3508E}" type="slidenum">
              <a:rPr lang="en-GB" smtClean="0"/>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4FCD7B-9A3F-0C6D-ABD4-74B94D56F2ED}"/>
              </a:ext>
            </a:extLst>
          </p:cNvPr>
          <p:cNvSpPr/>
          <p:nvPr/>
        </p:nvSpPr>
        <p:spPr>
          <a:xfrm>
            <a:off x="341784" y="1153105"/>
            <a:ext cx="6673622"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3</a:t>
            </a:r>
          </a:p>
          <a:p>
            <a:pPr eaLnBrk="1" hangingPunct="1">
              <a:defRPr/>
            </a:pPr>
            <a:r>
              <a:rPr lang="en-US" altLang="en-US" b="1" dirty="0">
                <a:solidFill>
                  <a:srgbClr val="00367C"/>
                </a:solidFill>
                <a:latin typeface="+mj-lt"/>
              </a:rPr>
              <a:t>Small Races: Two-Funnel Finish</a:t>
            </a:r>
          </a:p>
        </p:txBody>
      </p:sp>
      <p:sp>
        <p:nvSpPr>
          <p:cNvPr id="43011" name="Rectangle 2">
            <a:extLst>
              <a:ext uri="{FF2B5EF4-FFF2-40B4-BE49-F238E27FC236}">
                <a16:creationId xmlns:a16="http://schemas.microsoft.com/office/drawing/2014/main" id="{ED9A76E7-7F81-6A09-6E3C-1D674F7D06CD}"/>
              </a:ext>
            </a:extLst>
          </p:cNvPr>
          <p:cNvSpPr>
            <a:spLocks noChangeArrowheads="1"/>
          </p:cNvSpPr>
          <p:nvPr/>
        </p:nvSpPr>
        <p:spPr bwMode="auto">
          <a:xfrm>
            <a:off x="341784" y="1966263"/>
            <a:ext cx="8496944"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The Timekeeper and Timekeepers’ Recorder stand at the finish line.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As each runner crosses the finish line the timekeeper calls their time and the recorder writes it on the recording sheet.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In the case of close finishes by two or more runners, their order is indicated by the Finish Judge with finishers guided into the funnel in the appropriate order by the Funnel Steward. The Timekeeper calls the first finishers’ time followed by “number at”, to designate the number of finishers allocated the same time.</a:t>
            </a:r>
          </a:p>
          <a:p>
            <a:pPr marL="342900" indent="-342900" eaLnBrk="1" hangingPunct="1">
              <a:spcBef>
                <a:spcPct val="0"/>
              </a:spcBef>
              <a:spcAft>
                <a:spcPts val="0"/>
              </a:spcAft>
              <a:buClrTx/>
            </a:pPr>
            <a:r>
              <a:rPr lang="en-GB" altLang="en-US" sz="2200" b="1" dirty="0">
                <a:latin typeface="+mn-lt"/>
                <a:cs typeface="Arial" panose="020B0604020202020204" pitchFamily="34" charset="0"/>
              </a:rPr>
              <a:t>In very small races, runners finishing places can be managed by a minimum five-person team. </a:t>
            </a:r>
          </a:p>
        </p:txBody>
      </p:sp>
      <p:sp>
        <p:nvSpPr>
          <p:cNvPr id="3" name="Slide Number Placeholder 2">
            <a:extLst>
              <a:ext uri="{FF2B5EF4-FFF2-40B4-BE49-F238E27FC236}">
                <a16:creationId xmlns:a16="http://schemas.microsoft.com/office/drawing/2014/main" id="{F49F876C-5163-CB2D-FB49-19FBCAFC8AE8}"/>
              </a:ext>
            </a:extLst>
          </p:cNvPr>
          <p:cNvSpPr>
            <a:spLocks noGrp="1"/>
          </p:cNvSpPr>
          <p:nvPr>
            <p:ph type="sldNum" sz="quarter" idx="10"/>
          </p:nvPr>
        </p:nvSpPr>
        <p:spPr/>
        <p:txBody>
          <a:bodyPr/>
          <a:lstStyle/>
          <a:p>
            <a:fld id="{02A65027-5D95-4BC0-89B4-69ED8CA3508E}"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CFA7DC-A6B7-F66B-35E0-1FA0E84BC0A3}"/>
              </a:ext>
            </a:extLst>
          </p:cNvPr>
          <p:cNvSpPr/>
          <p:nvPr/>
        </p:nvSpPr>
        <p:spPr>
          <a:xfrm>
            <a:off x="631823" y="1189003"/>
            <a:ext cx="6673622"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4</a:t>
            </a:r>
          </a:p>
          <a:p>
            <a:pPr eaLnBrk="1" hangingPunct="1">
              <a:defRPr/>
            </a:pPr>
            <a:r>
              <a:rPr lang="en-US" altLang="en-US" b="1" dirty="0">
                <a:solidFill>
                  <a:srgbClr val="00367C"/>
                </a:solidFill>
                <a:latin typeface="+mj-lt"/>
              </a:rPr>
              <a:t>Small Races: Two-Funnel Finish</a:t>
            </a:r>
          </a:p>
        </p:txBody>
      </p:sp>
      <p:sp>
        <p:nvSpPr>
          <p:cNvPr id="44035" name="Rectangle 2">
            <a:extLst>
              <a:ext uri="{FF2B5EF4-FFF2-40B4-BE49-F238E27FC236}">
                <a16:creationId xmlns:a16="http://schemas.microsoft.com/office/drawing/2014/main" id="{453AC13B-0810-6F97-E138-76E579440EB8}"/>
              </a:ext>
            </a:extLst>
          </p:cNvPr>
          <p:cNvSpPr>
            <a:spLocks noChangeArrowheads="1"/>
          </p:cNvSpPr>
          <p:nvPr/>
        </p:nvSpPr>
        <p:spPr bwMode="auto">
          <a:xfrm>
            <a:off x="633716" y="1962386"/>
            <a:ext cx="7913079"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b="1" dirty="0">
                <a:latin typeface="+mn-lt"/>
                <a:cs typeface="Arial" panose="020B0604020202020204" pitchFamily="34" charset="0"/>
              </a:rPr>
              <a:t>Funnel Marshals ensure that runners move through the funnels smoothly. Assistance may be needed to progress competitors who are feeling weary or distressed. Verbal encouragement helps.</a:t>
            </a:r>
          </a:p>
          <a:p>
            <a:pPr marL="342900" indent="-342900" eaLnBrk="1" hangingPunct="1">
              <a:spcBef>
                <a:spcPct val="0"/>
              </a:spcBef>
              <a:spcAft>
                <a:spcPts val="800"/>
              </a:spcAft>
              <a:buClrTx/>
            </a:pPr>
            <a:r>
              <a:rPr lang="en-GB" altLang="en-US" b="1" dirty="0">
                <a:latin typeface="+mn-lt"/>
                <a:cs typeface="Arial" panose="020B0604020202020204" pitchFamily="34" charset="0"/>
              </a:rPr>
              <a:t>At the end of the funnel the Finish Number Caller calls the finishers numbers, which are noted by the Finish Number Recorder on the recording sheets. </a:t>
            </a:r>
          </a:p>
          <a:p>
            <a:pPr marL="342900" indent="-342900" eaLnBrk="1" hangingPunct="1">
              <a:spcBef>
                <a:spcPct val="0"/>
              </a:spcBef>
              <a:spcAft>
                <a:spcPts val="800"/>
              </a:spcAft>
              <a:buClrTx/>
            </a:pPr>
            <a:r>
              <a:rPr lang="en-GB" altLang="en-US" b="1" dirty="0">
                <a:latin typeface="+mn-lt"/>
                <a:cs typeface="Arial" panose="020B0604020202020204" pitchFamily="34" charset="0"/>
              </a:rPr>
              <a:t>Marrying up the Time and Place Recorders Sheets gives the race result.</a:t>
            </a:r>
          </a:p>
          <a:p>
            <a:pPr marL="342900" indent="-342900" eaLnBrk="1" hangingPunct="1">
              <a:spcBef>
                <a:spcPct val="0"/>
              </a:spcBef>
              <a:spcAft>
                <a:spcPts val="800"/>
              </a:spcAft>
              <a:buClrTx/>
            </a:pPr>
            <a:r>
              <a:rPr lang="en-GB" altLang="en-US" b="1" dirty="0">
                <a:latin typeface="+mn-lt"/>
                <a:cs typeface="Arial" panose="020B0604020202020204" pitchFamily="34" charset="0"/>
              </a:rPr>
              <a:t>An alternative to finishers numbers being recorded at the finish might be to hand numbered discs to finishers, which they take to a Place Recording team who record their finishing position.</a:t>
            </a:r>
          </a:p>
        </p:txBody>
      </p:sp>
      <p:sp>
        <p:nvSpPr>
          <p:cNvPr id="3" name="Slide Number Placeholder 2">
            <a:extLst>
              <a:ext uri="{FF2B5EF4-FFF2-40B4-BE49-F238E27FC236}">
                <a16:creationId xmlns:a16="http://schemas.microsoft.com/office/drawing/2014/main" id="{A31A12F7-165B-964C-8131-34656FE19438}"/>
              </a:ext>
            </a:extLst>
          </p:cNvPr>
          <p:cNvSpPr>
            <a:spLocks noGrp="1"/>
          </p:cNvSpPr>
          <p:nvPr>
            <p:ph type="sldNum" sz="quarter" idx="10"/>
          </p:nvPr>
        </p:nvSpPr>
        <p:spPr/>
        <p:txBody>
          <a:bodyPr/>
          <a:lstStyle/>
          <a:p>
            <a:fld id="{02A65027-5D95-4BC0-89B4-69ED8CA3508E}" type="slidenum">
              <a:rPr lang="en-GB" smtClean="0"/>
              <a:t>17</a:t>
            </a:fld>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1DF0C3-8FD7-A73C-4A7B-17C31BF44A1B}"/>
              </a:ext>
            </a:extLst>
          </p:cNvPr>
          <p:cNvSpPr/>
          <p:nvPr/>
        </p:nvSpPr>
        <p:spPr>
          <a:xfrm>
            <a:off x="611814" y="1723275"/>
            <a:ext cx="6673622"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5</a:t>
            </a:r>
          </a:p>
        </p:txBody>
      </p:sp>
      <p:sp>
        <p:nvSpPr>
          <p:cNvPr id="45059" name="Rectangle 2">
            <a:extLst>
              <a:ext uri="{FF2B5EF4-FFF2-40B4-BE49-F238E27FC236}">
                <a16:creationId xmlns:a16="http://schemas.microsoft.com/office/drawing/2014/main" id="{82206821-2775-53B0-500C-ABE37CEE80AD}"/>
              </a:ext>
            </a:extLst>
          </p:cNvPr>
          <p:cNvSpPr>
            <a:spLocks noChangeArrowheads="1"/>
          </p:cNvSpPr>
          <p:nvPr/>
        </p:nvSpPr>
        <p:spPr bwMode="auto">
          <a:xfrm>
            <a:off x="611814" y="2184940"/>
            <a:ext cx="7956884"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If additional personnel are available, it is helpful to have a second “spot time” recording team at the finish line. Their role is to record spot times and bib numbers at regular intervals (e.g. every tenth runner) to provide backup to the other recorders.</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Runners may cluster about the finish making enquiries about their finish times and thus interfering with the officials. This issue can generally be avoided if a digital race clock is used.</a:t>
            </a:r>
          </a:p>
        </p:txBody>
      </p:sp>
      <p:sp>
        <p:nvSpPr>
          <p:cNvPr id="3" name="Slide Number Placeholder 2">
            <a:extLst>
              <a:ext uri="{FF2B5EF4-FFF2-40B4-BE49-F238E27FC236}">
                <a16:creationId xmlns:a16="http://schemas.microsoft.com/office/drawing/2014/main" id="{F47CD9FB-5D9C-6FE8-906A-CA74AE9CFDB2}"/>
              </a:ext>
            </a:extLst>
          </p:cNvPr>
          <p:cNvSpPr>
            <a:spLocks noGrp="1"/>
          </p:cNvSpPr>
          <p:nvPr>
            <p:ph type="sldNum" sz="quarter" idx="10"/>
          </p:nvPr>
        </p:nvSpPr>
        <p:spPr/>
        <p:txBody>
          <a:bodyPr/>
          <a:lstStyle/>
          <a:p>
            <a:fld id="{02A65027-5D95-4BC0-89B4-69ED8CA3508E}"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0DF15B7-25E5-7496-09EC-DD6011BFB587}"/>
              </a:ext>
            </a:extLst>
          </p:cNvPr>
          <p:cNvSpPr/>
          <p:nvPr/>
        </p:nvSpPr>
        <p:spPr>
          <a:xfrm>
            <a:off x="561975" y="1283011"/>
            <a:ext cx="6673622"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6</a:t>
            </a:r>
          </a:p>
          <a:p>
            <a:pPr eaLnBrk="1" hangingPunct="1">
              <a:defRPr/>
            </a:pPr>
            <a:r>
              <a:rPr lang="en-US" altLang="en-US" b="1" dirty="0">
                <a:solidFill>
                  <a:srgbClr val="00367C"/>
                </a:solidFill>
                <a:latin typeface="+mj-lt"/>
              </a:rPr>
              <a:t>Large Races: Multiple-Funnel Finish</a:t>
            </a:r>
          </a:p>
        </p:txBody>
      </p:sp>
      <p:pic>
        <p:nvPicPr>
          <p:cNvPr id="46084" name="Picture 5" descr="finish funnels">
            <a:extLst>
              <a:ext uri="{FF2B5EF4-FFF2-40B4-BE49-F238E27FC236}">
                <a16:creationId xmlns:a16="http://schemas.microsoft.com/office/drawing/2014/main" id="{3AFE0166-2630-AAD8-C36E-1ED3AA8FF8E9}"/>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4821970" y="2273262"/>
            <a:ext cx="3796568" cy="2650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B6A18734-A206-00B6-2DA1-D958F94BAACA}"/>
              </a:ext>
            </a:extLst>
          </p:cNvPr>
          <p:cNvSpPr>
            <a:spLocks noChangeArrowheads="1"/>
          </p:cNvSpPr>
          <p:nvPr/>
        </p:nvSpPr>
        <p:spPr bwMode="auto">
          <a:xfrm>
            <a:off x="561975" y="2089219"/>
            <a:ext cx="4460329" cy="3016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5750" indent="-285750" eaLnBrk="1" hangingPunct="1">
              <a:spcBef>
                <a:spcPct val="0"/>
              </a:spcBef>
              <a:spcAft>
                <a:spcPts val="800"/>
              </a:spcAft>
              <a:buClrTx/>
            </a:pPr>
            <a:r>
              <a:rPr lang="en-GB" altLang="en-US" b="1" dirty="0">
                <a:latin typeface="+mn-lt"/>
                <a:cs typeface="Arial" panose="020B0604020202020204" pitchFamily="34" charset="0"/>
              </a:rPr>
              <a:t>Large race finishes can be the most demanding part of race organisation and does need some experience. </a:t>
            </a:r>
          </a:p>
          <a:p>
            <a:pPr marL="285750" indent="-285750" eaLnBrk="1" hangingPunct="1">
              <a:spcBef>
                <a:spcPct val="0"/>
              </a:spcBef>
              <a:spcAft>
                <a:spcPts val="800"/>
              </a:spcAft>
              <a:buClrTx/>
            </a:pPr>
            <a:r>
              <a:rPr lang="en-GB" altLang="en-US" b="1" dirty="0">
                <a:latin typeface="+mn-lt"/>
                <a:cs typeface="Arial" panose="020B0604020202020204" pitchFamily="34" charset="0"/>
              </a:rPr>
              <a:t>Prior to chip timing, mass participation events commonly used multiple Funnel Finishes e.g. ten-funnel system  illustrated opposite.</a:t>
            </a:r>
          </a:p>
        </p:txBody>
      </p:sp>
      <p:sp>
        <p:nvSpPr>
          <p:cNvPr id="5" name="TextBox 4">
            <a:extLst>
              <a:ext uri="{FF2B5EF4-FFF2-40B4-BE49-F238E27FC236}">
                <a16:creationId xmlns:a16="http://schemas.microsoft.com/office/drawing/2014/main" id="{1C1DCC32-D383-771C-426D-FEA8DF46FAF4}"/>
              </a:ext>
            </a:extLst>
          </p:cNvPr>
          <p:cNvSpPr txBox="1"/>
          <p:nvPr/>
        </p:nvSpPr>
        <p:spPr>
          <a:xfrm>
            <a:off x="473691" y="5032911"/>
            <a:ext cx="8233130" cy="1323439"/>
          </a:xfrm>
          <a:prstGeom prst="rect">
            <a:avLst/>
          </a:prstGeom>
          <a:noFill/>
        </p:spPr>
        <p:txBody>
          <a:bodyPr wrap="square" rtlCol="0">
            <a:spAutoFit/>
          </a:bodyPr>
          <a:lstStyle/>
          <a:p>
            <a:pPr marL="342900" indent="-342900">
              <a:buFont typeface="Arial" panose="020B0604020202020204" pitchFamily="34" charset="0"/>
              <a:buChar char="•"/>
            </a:pPr>
            <a:r>
              <a:rPr lang="en-GB" sz="2000" b="1" dirty="0">
                <a:latin typeface="+mn-lt"/>
                <a:cs typeface="Arial" panose="020B0604020202020204" pitchFamily="34" charset="0"/>
              </a:rPr>
              <a:t>With chip timing, these complex arrangements are generally no longer necessary, although, depending on the number and density of finishers, similar multiple Funnel Finish principles may still be required for larger manually timed races.</a:t>
            </a:r>
          </a:p>
        </p:txBody>
      </p:sp>
      <p:sp>
        <p:nvSpPr>
          <p:cNvPr id="4" name="Slide Number Placeholder 3">
            <a:extLst>
              <a:ext uri="{FF2B5EF4-FFF2-40B4-BE49-F238E27FC236}">
                <a16:creationId xmlns:a16="http://schemas.microsoft.com/office/drawing/2014/main" id="{EDDFAD65-710B-F86D-01DD-B61E0F5B3D05}"/>
              </a:ext>
            </a:extLst>
          </p:cNvPr>
          <p:cNvSpPr>
            <a:spLocks noGrp="1"/>
          </p:cNvSpPr>
          <p:nvPr>
            <p:ph type="sldNum" sz="quarter" idx="10"/>
          </p:nvPr>
        </p:nvSpPr>
        <p:spPr/>
        <p:txBody>
          <a:bodyPr/>
          <a:lstStyle/>
          <a:p>
            <a:fld id="{02A65027-5D95-4BC0-89B4-69ED8CA3508E}"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2DB98E-6C6F-60A8-46C5-2A48D169BB12}"/>
              </a:ext>
            </a:extLst>
          </p:cNvPr>
          <p:cNvSpPr/>
          <p:nvPr/>
        </p:nvSpPr>
        <p:spPr>
          <a:xfrm>
            <a:off x="2925408" y="2060848"/>
            <a:ext cx="3329693" cy="523220"/>
          </a:xfrm>
          <a:prstGeom prst="rect">
            <a:avLst/>
          </a:prstGeom>
        </p:spPr>
        <p:txBody>
          <a:bodyPr wrap="none">
            <a:spAutoFit/>
          </a:bodyPr>
          <a:lstStyle/>
          <a:p>
            <a:pPr algn="ctr">
              <a:defRPr/>
            </a:pPr>
            <a:r>
              <a:rPr lang="en-GB" sz="2800" b="1" dirty="0">
                <a:solidFill>
                  <a:srgbClr val="00367C"/>
                </a:solidFill>
                <a:latin typeface="+mj-lt"/>
              </a:rPr>
              <a:t>FINISH DIRECTOR</a:t>
            </a:r>
            <a:endParaRPr lang="en-GB" altLang="en-US" sz="2800" b="1" dirty="0">
              <a:solidFill>
                <a:srgbClr val="00367C"/>
              </a:solidFill>
              <a:latin typeface="Arial" panose="020B0604020202020204" pitchFamily="34" charset="0"/>
              <a:cs typeface="Arial" panose="020B0604020202020204" pitchFamily="34" charset="0"/>
            </a:endParaRPr>
          </a:p>
        </p:txBody>
      </p:sp>
      <p:sp>
        <p:nvSpPr>
          <p:cNvPr id="6147" name="Rectangle 1">
            <a:extLst>
              <a:ext uri="{FF2B5EF4-FFF2-40B4-BE49-F238E27FC236}">
                <a16:creationId xmlns:a16="http://schemas.microsoft.com/office/drawing/2014/main" id="{B9A4694F-A4FE-6B8E-F72B-9A43E28AD674}"/>
              </a:ext>
            </a:extLst>
          </p:cNvPr>
          <p:cNvSpPr>
            <a:spLocks noChangeArrowheads="1"/>
          </p:cNvSpPr>
          <p:nvPr/>
        </p:nvSpPr>
        <p:spPr bwMode="auto">
          <a:xfrm>
            <a:off x="810840" y="2584068"/>
            <a:ext cx="7558832" cy="204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sz="2400" b="1" dirty="0">
                <a:latin typeface="+mn-lt"/>
                <a:cs typeface="Arial" panose="020B0604020202020204" pitchFamily="34" charset="0"/>
              </a:rPr>
              <a:t>The Finish Director role is not covered in L1 Endurance Officials’ training but is a role that Officials must work with.</a:t>
            </a:r>
          </a:p>
          <a:p>
            <a:pPr eaLnBrk="1" hangingPunct="1">
              <a:spcBef>
                <a:spcPct val="0"/>
              </a:spcBef>
              <a:buClrTx/>
            </a:pPr>
            <a:r>
              <a:rPr lang="en-GB" altLang="en-US" sz="2400" b="1" dirty="0">
                <a:latin typeface="+mn-lt"/>
                <a:cs typeface="Arial" panose="020B0604020202020204" pitchFamily="34" charset="0"/>
              </a:rPr>
              <a:t>This module provides an understanding of the Finish Director’s role and duties.</a:t>
            </a:r>
          </a:p>
        </p:txBody>
      </p:sp>
      <p:sp>
        <p:nvSpPr>
          <p:cNvPr id="2" name="Slide Number Placeholder 1">
            <a:extLst>
              <a:ext uri="{FF2B5EF4-FFF2-40B4-BE49-F238E27FC236}">
                <a16:creationId xmlns:a16="http://schemas.microsoft.com/office/drawing/2014/main" id="{EF354236-F73B-2180-2D20-B6E257570B46}"/>
              </a:ext>
            </a:extLst>
          </p:cNvPr>
          <p:cNvSpPr>
            <a:spLocks noGrp="1"/>
          </p:cNvSpPr>
          <p:nvPr>
            <p:ph type="sldNum" sz="quarter" idx="10"/>
          </p:nvPr>
        </p:nvSpPr>
        <p:spPr/>
        <p:txBody>
          <a:bodyPr/>
          <a:lstStyle/>
          <a:p>
            <a:fld id="{02A65027-5D95-4BC0-89B4-69ED8CA3508E}" type="slidenum">
              <a:rPr lang="en-GB" smtClean="0"/>
              <a:t>2</a:t>
            </a:fld>
            <a:endParaRPr lang="en-GB"/>
          </a:p>
        </p:txBody>
      </p:sp>
    </p:spTree>
    <p:extLst>
      <p:ext uri="{BB962C8B-B14F-4D97-AF65-F5344CB8AC3E}">
        <p14:creationId xmlns:p14="http://schemas.microsoft.com/office/powerpoint/2010/main" val="1862074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A7F74DA-5821-5617-BBB6-C84988D31C26}"/>
              </a:ext>
            </a:extLst>
          </p:cNvPr>
          <p:cNvSpPr/>
          <p:nvPr/>
        </p:nvSpPr>
        <p:spPr>
          <a:xfrm>
            <a:off x="665820" y="1152822"/>
            <a:ext cx="6673622"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7</a:t>
            </a:r>
          </a:p>
          <a:p>
            <a:pPr eaLnBrk="1" hangingPunct="1">
              <a:defRPr/>
            </a:pPr>
            <a:r>
              <a:rPr lang="en-US" altLang="en-US" b="1" dirty="0">
                <a:solidFill>
                  <a:srgbClr val="00367C"/>
                </a:solidFill>
                <a:latin typeface="+mj-lt"/>
              </a:rPr>
              <a:t>Large Races: Multiple-Funnel Finish</a:t>
            </a:r>
          </a:p>
        </p:txBody>
      </p:sp>
      <p:sp>
        <p:nvSpPr>
          <p:cNvPr id="48131" name="Rectangle 2">
            <a:extLst>
              <a:ext uri="{FF2B5EF4-FFF2-40B4-BE49-F238E27FC236}">
                <a16:creationId xmlns:a16="http://schemas.microsoft.com/office/drawing/2014/main" id="{E1A05A29-28AE-22DA-3738-62106F6B9106}"/>
              </a:ext>
            </a:extLst>
          </p:cNvPr>
          <p:cNvSpPr>
            <a:spLocks noChangeArrowheads="1"/>
          </p:cNvSpPr>
          <p:nvPr/>
        </p:nvSpPr>
        <p:spPr bwMode="auto">
          <a:xfrm>
            <a:off x="665820" y="1983819"/>
            <a:ext cx="7848872" cy="42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b="1" dirty="0">
                <a:latin typeface="+mn-lt"/>
                <a:cs typeface="Arial" panose="020B0604020202020204" pitchFamily="34" charset="0"/>
              </a:rPr>
              <a:t>Inexperienced organisers are strongly advised to attend an established event before they try to duplicate this method.</a:t>
            </a:r>
          </a:p>
          <a:p>
            <a:pPr marL="342900" indent="-342900" eaLnBrk="1" hangingPunct="1">
              <a:spcBef>
                <a:spcPct val="0"/>
              </a:spcBef>
              <a:spcAft>
                <a:spcPts val="800"/>
              </a:spcAft>
              <a:buClrTx/>
            </a:pPr>
            <a:r>
              <a:rPr lang="en-GB" altLang="en-US" b="1" dirty="0">
                <a:latin typeface="+mn-lt"/>
                <a:cs typeface="Arial" panose="020B0604020202020204" pitchFamily="34" charset="0"/>
              </a:rPr>
              <a:t>The dimensions suggested have been tested in operation. </a:t>
            </a:r>
          </a:p>
          <a:p>
            <a:pPr marL="342900" indent="-342900" eaLnBrk="1" hangingPunct="1">
              <a:spcBef>
                <a:spcPct val="0"/>
              </a:spcBef>
              <a:spcAft>
                <a:spcPts val="800"/>
              </a:spcAft>
              <a:buClrTx/>
            </a:pPr>
            <a:r>
              <a:rPr lang="en-GB" altLang="en-US" b="1" dirty="0">
                <a:latin typeface="+mn-lt"/>
                <a:cs typeface="Arial" panose="020B0604020202020204" pitchFamily="34" charset="0"/>
              </a:rPr>
              <a:t>Where multiple funnels are required, an Officials’ Channel must be provided between each pair of funnels.</a:t>
            </a:r>
          </a:p>
          <a:p>
            <a:pPr marL="342900" indent="-342900" eaLnBrk="1" hangingPunct="1">
              <a:spcBef>
                <a:spcPct val="0"/>
              </a:spcBef>
              <a:spcAft>
                <a:spcPts val="800"/>
              </a:spcAft>
              <a:buClrTx/>
            </a:pPr>
            <a:r>
              <a:rPr lang="en-GB" altLang="en-US" b="1" dirty="0">
                <a:latin typeface="+mn-lt"/>
                <a:cs typeface="Arial" panose="020B0604020202020204" pitchFamily="34" charset="0"/>
              </a:rPr>
              <a:t>At the end on the funnels there should be a secure zone from where runners leave the finish area. This should not be accessible to spectators and will require additional Marshals to aid clearance.</a:t>
            </a:r>
          </a:p>
          <a:p>
            <a:pPr marL="342900" indent="-342900" eaLnBrk="1" hangingPunct="1">
              <a:spcBef>
                <a:spcPts val="0"/>
              </a:spcBef>
              <a:spcAft>
                <a:spcPts val="800"/>
              </a:spcAft>
              <a:buClrTx/>
            </a:pPr>
            <a:r>
              <a:rPr lang="en-GB" altLang="en-US" b="1" dirty="0">
                <a:latin typeface="+mn-lt"/>
                <a:cs typeface="Arial" panose="020B0604020202020204" pitchFamily="34" charset="0"/>
              </a:rPr>
              <a:t>The runners are drawn from the area by refreshments and the distribution of other items, commemorative medals, etc.</a:t>
            </a:r>
          </a:p>
          <a:p>
            <a:pPr marL="342900" indent="-342900" eaLnBrk="1" hangingPunct="1">
              <a:spcBef>
                <a:spcPts val="0"/>
              </a:spcBef>
              <a:spcAft>
                <a:spcPts val="1200"/>
              </a:spcAft>
              <a:buClrTx/>
            </a:pPr>
            <a:r>
              <a:rPr lang="en-GB" altLang="en-US" b="1" dirty="0">
                <a:latin typeface="+mn-lt"/>
                <a:cs typeface="Arial" panose="020B0604020202020204" pitchFamily="34" charset="0"/>
              </a:rPr>
              <a:t>A four-funnel finish is illustrated on the following slides. </a:t>
            </a:r>
          </a:p>
        </p:txBody>
      </p:sp>
      <p:sp>
        <p:nvSpPr>
          <p:cNvPr id="3" name="Slide Number Placeholder 2">
            <a:extLst>
              <a:ext uri="{FF2B5EF4-FFF2-40B4-BE49-F238E27FC236}">
                <a16:creationId xmlns:a16="http://schemas.microsoft.com/office/drawing/2014/main" id="{0C48E667-6E72-473A-C515-2D091D82734E}"/>
              </a:ext>
            </a:extLst>
          </p:cNvPr>
          <p:cNvSpPr>
            <a:spLocks noGrp="1"/>
          </p:cNvSpPr>
          <p:nvPr>
            <p:ph type="sldNum" sz="quarter" idx="10"/>
          </p:nvPr>
        </p:nvSpPr>
        <p:spPr/>
        <p:txBody>
          <a:bodyPr/>
          <a:lstStyle/>
          <a:p>
            <a:fld id="{02A65027-5D95-4BC0-89B4-69ED8CA3508E}" type="slidenum">
              <a:rPr lang="en-GB" smtClean="0"/>
              <a:t>20</a:t>
            </a:fld>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0DF15B7-25E5-7496-09EC-DD6011BFB587}"/>
              </a:ext>
            </a:extLst>
          </p:cNvPr>
          <p:cNvSpPr/>
          <p:nvPr/>
        </p:nvSpPr>
        <p:spPr>
          <a:xfrm>
            <a:off x="522159" y="1293767"/>
            <a:ext cx="6673622"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8</a:t>
            </a:r>
          </a:p>
          <a:p>
            <a:pPr eaLnBrk="1" hangingPunct="1">
              <a:defRPr/>
            </a:pPr>
            <a:r>
              <a:rPr lang="en-US" altLang="en-US" b="1" dirty="0">
                <a:solidFill>
                  <a:srgbClr val="00367C"/>
                </a:solidFill>
                <a:latin typeface="+mj-lt"/>
              </a:rPr>
              <a:t>Large Races: Four-Funnel Finish</a:t>
            </a:r>
          </a:p>
        </p:txBody>
      </p:sp>
      <p:sp>
        <p:nvSpPr>
          <p:cNvPr id="3" name="Slide Number Placeholder 2">
            <a:extLst>
              <a:ext uri="{FF2B5EF4-FFF2-40B4-BE49-F238E27FC236}">
                <a16:creationId xmlns:a16="http://schemas.microsoft.com/office/drawing/2014/main" id="{FF0AFE13-DC76-501B-B27E-DB08C4EF0089}"/>
              </a:ext>
            </a:extLst>
          </p:cNvPr>
          <p:cNvSpPr>
            <a:spLocks noGrp="1"/>
          </p:cNvSpPr>
          <p:nvPr>
            <p:ph type="sldNum" sz="quarter" idx="10"/>
          </p:nvPr>
        </p:nvSpPr>
        <p:spPr/>
        <p:txBody>
          <a:bodyPr/>
          <a:lstStyle/>
          <a:p>
            <a:fld id="{02A65027-5D95-4BC0-89B4-69ED8CA3508E}" type="slidenum">
              <a:rPr lang="en-GB" smtClean="0"/>
              <a:t>21</a:t>
            </a:fld>
            <a:endParaRPr lang="en-GB"/>
          </a:p>
        </p:txBody>
      </p:sp>
      <p:grpSp>
        <p:nvGrpSpPr>
          <p:cNvPr id="9" name="Group 8">
            <a:extLst>
              <a:ext uri="{FF2B5EF4-FFF2-40B4-BE49-F238E27FC236}">
                <a16:creationId xmlns:a16="http://schemas.microsoft.com/office/drawing/2014/main" id="{CE58697D-0531-EC13-C0A4-CB9EBBF9575A}"/>
              </a:ext>
            </a:extLst>
          </p:cNvPr>
          <p:cNvGrpSpPr/>
          <p:nvPr/>
        </p:nvGrpSpPr>
        <p:grpSpPr>
          <a:xfrm>
            <a:off x="522159" y="1979488"/>
            <a:ext cx="8320031" cy="4376862"/>
            <a:chOff x="430240" y="2043780"/>
            <a:chExt cx="8320031" cy="4376862"/>
          </a:xfrm>
        </p:grpSpPr>
        <p:cxnSp>
          <p:nvCxnSpPr>
            <p:cNvPr id="26" name="Straight Connector 12">
              <a:extLst>
                <a:ext uri="{FF2B5EF4-FFF2-40B4-BE49-F238E27FC236}">
                  <a16:creationId xmlns:a16="http://schemas.microsoft.com/office/drawing/2014/main" id="{88C9773E-E051-0B29-9B3F-DFF59829CA26}"/>
                </a:ext>
              </a:extLst>
            </p:cNvPr>
            <p:cNvCxnSpPr>
              <a:cxnSpLocks noChangeShapeType="1"/>
            </p:cNvCxnSpPr>
            <p:nvPr/>
          </p:nvCxnSpPr>
          <p:spPr bwMode="auto">
            <a:xfrm flipV="1">
              <a:off x="473385" y="2313782"/>
              <a:ext cx="7990343" cy="10320"/>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27" name="TextBox 26">
              <a:extLst>
                <a:ext uri="{FF2B5EF4-FFF2-40B4-BE49-F238E27FC236}">
                  <a16:creationId xmlns:a16="http://schemas.microsoft.com/office/drawing/2014/main" id="{BAED9DEB-7067-1DEC-6C8F-E1A9F3116041}"/>
                </a:ext>
              </a:extLst>
            </p:cNvPr>
            <p:cNvSpPr txBox="1"/>
            <p:nvPr/>
          </p:nvSpPr>
          <p:spPr bwMode="auto">
            <a:xfrm>
              <a:off x="8280999" y="2751624"/>
              <a:ext cx="244577" cy="1015663"/>
            </a:xfrm>
            <a:prstGeom prst="rect">
              <a:avLst/>
            </a:prstGeom>
            <a:noFill/>
          </p:spPr>
          <p:txBody>
            <a:bodyPr wrap="square">
              <a:spAutoFit/>
            </a:bodyPr>
            <a:lstStyle/>
            <a:p>
              <a:pPr algn="ctr">
                <a:defRPr/>
              </a:pPr>
              <a:r>
                <a:rPr lang="en-GB" sz="1000" b="1" dirty="0">
                  <a:latin typeface="+mn-lt"/>
                </a:rPr>
                <a:t>COURSE</a:t>
              </a:r>
            </a:p>
          </p:txBody>
        </p:sp>
        <p:cxnSp>
          <p:nvCxnSpPr>
            <p:cNvPr id="28" name="Straight Connector 15">
              <a:extLst>
                <a:ext uri="{FF2B5EF4-FFF2-40B4-BE49-F238E27FC236}">
                  <a16:creationId xmlns:a16="http://schemas.microsoft.com/office/drawing/2014/main" id="{4182E97F-37C3-08BE-87DF-98F65843BD47}"/>
                </a:ext>
              </a:extLst>
            </p:cNvPr>
            <p:cNvCxnSpPr>
              <a:cxnSpLocks noChangeShapeType="1"/>
            </p:cNvCxnSpPr>
            <p:nvPr/>
          </p:nvCxnSpPr>
          <p:spPr bwMode="auto">
            <a:xfrm>
              <a:off x="6699691" y="2327727"/>
              <a:ext cx="0" cy="2054253"/>
            </a:xfrm>
            <a:prstGeom prst="line">
              <a:avLst/>
            </a:prstGeom>
            <a:noFill/>
            <a:ln w="38100" algn="ctr">
              <a:solidFill>
                <a:srgbClr val="E1002C"/>
              </a:solidFill>
              <a:round/>
              <a:headEnd/>
              <a:tailEnd/>
            </a:ln>
            <a:extLst>
              <a:ext uri="{909E8E84-426E-40DD-AFC4-6F175D3DCCD1}">
                <a14:hiddenFill xmlns:a14="http://schemas.microsoft.com/office/drawing/2010/main">
                  <a:noFill/>
                </a14:hiddenFill>
              </a:ext>
            </a:extLst>
          </p:spPr>
        </p:cxnSp>
        <p:sp>
          <p:nvSpPr>
            <p:cNvPr id="29" name="TextBox 28">
              <a:extLst>
                <a:ext uri="{FF2B5EF4-FFF2-40B4-BE49-F238E27FC236}">
                  <a16:creationId xmlns:a16="http://schemas.microsoft.com/office/drawing/2014/main" id="{7871DBEF-CD65-0A13-2B9F-37362DA5AA2B}"/>
                </a:ext>
              </a:extLst>
            </p:cNvPr>
            <p:cNvSpPr txBox="1"/>
            <p:nvPr/>
          </p:nvSpPr>
          <p:spPr bwMode="auto">
            <a:xfrm>
              <a:off x="6464679" y="2450757"/>
              <a:ext cx="249056" cy="1200329"/>
            </a:xfrm>
            <a:prstGeom prst="rect">
              <a:avLst/>
            </a:prstGeom>
            <a:noFill/>
          </p:spPr>
          <p:txBody>
            <a:bodyPr wrap="square">
              <a:spAutoFit/>
            </a:bodyPr>
            <a:lstStyle/>
            <a:p>
              <a:pPr algn="ctr">
                <a:defRPr/>
              </a:pPr>
              <a:r>
                <a:rPr lang="en-GB" sz="1200" b="1" dirty="0">
                  <a:solidFill>
                    <a:srgbClr val="FF0000"/>
                  </a:solidFill>
                  <a:latin typeface="+mn-lt"/>
                </a:rPr>
                <a:t>Finish  </a:t>
              </a:r>
            </a:p>
          </p:txBody>
        </p:sp>
        <p:sp>
          <p:nvSpPr>
            <p:cNvPr id="30" name="Rectangle 29">
              <a:extLst>
                <a:ext uri="{FF2B5EF4-FFF2-40B4-BE49-F238E27FC236}">
                  <a16:creationId xmlns:a16="http://schemas.microsoft.com/office/drawing/2014/main" id="{5203BAC2-36E0-A42A-0EC9-EE81E3A4D502}"/>
                </a:ext>
              </a:extLst>
            </p:cNvPr>
            <p:cNvSpPr/>
            <p:nvPr/>
          </p:nvSpPr>
          <p:spPr bwMode="auto">
            <a:xfrm>
              <a:off x="7241059" y="4460046"/>
              <a:ext cx="428625" cy="266281"/>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R</a:t>
              </a:r>
            </a:p>
            <a:p>
              <a:pPr>
                <a:defRPr/>
              </a:pPr>
              <a:endParaRPr lang="en-GB" sz="1200" b="1" dirty="0">
                <a:latin typeface="+mn-lt"/>
              </a:endParaRPr>
            </a:p>
          </p:txBody>
        </p:sp>
        <p:sp>
          <p:nvSpPr>
            <p:cNvPr id="31" name="Rectangle 30">
              <a:extLst>
                <a:ext uri="{FF2B5EF4-FFF2-40B4-BE49-F238E27FC236}">
                  <a16:creationId xmlns:a16="http://schemas.microsoft.com/office/drawing/2014/main" id="{8DB2C32E-0ACA-E27F-6A5F-C9D4A34AE360}"/>
                </a:ext>
              </a:extLst>
            </p:cNvPr>
            <p:cNvSpPr/>
            <p:nvPr/>
          </p:nvSpPr>
          <p:spPr bwMode="auto">
            <a:xfrm>
              <a:off x="6192939" y="2043780"/>
              <a:ext cx="1013502" cy="229875"/>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SNR/TKR/TK</a:t>
              </a:r>
              <a:endParaRPr lang="en-GB" sz="1200" b="1" dirty="0">
                <a:latin typeface="+mn-lt"/>
              </a:endParaRPr>
            </a:p>
          </p:txBody>
        </p:sp>
        <p:cxnSp>
          <p:nvCxnSpPr>
            <p:cNvPr id="32" name="Straight Connector 50">
              <a:extLst>
                <a:ext uri="{FF2B5EF4-FFF2-40B4-BE49-F238E27FC236}">
                  <a16:creationId xmlns:a16="http://schemas.microsoft.com/office/drawing/2014/main" id="{12B1AAE3-7BA9-569D-BA2B-4B8DEF45790C}"/>
                </a:ext>
              </a:extLst>
            </p:cNvPr>
            <p:cNvCxnSpPr>
              <a:cxnSpLocks noChangeShapeType="1"/>
              <a:endCxn id="39" idx="1"/>
            </p:cNvCxnSpPr>
            <p:nvPr/>
          </p:nvCxnSpPr>
          <p:spPr bwMode="auto">
            <a:xfrm>
              <a:off x="5239213" y="3406747"/>
              <a:ext cx="2476654" cy="633426"/>
            </a:xfrm>
            <a:prstGeom prst="line">
              <a:avLst/>
            </a:prstGeom>
            <a:noFill/>
            <a:ln w="38100" algn="ctr">
              <a:solidFill>
                <a:srgbClr val="00367C"/>
              </a:solidFill>
              <a:prstDash val="sysDash"/>
              <a:round/>
              <a:headEnd/>
              <a:tailEnd/>
            </a:ln>
            <a:extLst>
              <a:ext uri="{909E8E84-426E-40DD-AFC4-6F175D3DCCD1}">
                <a14:hiddenFill xmlns:a14="http://schemas.microsoft.com/office/drawing/2010/main">
                  <a:noFill/>
                </a14:hiddenFill>
              </a:ext>
            </a:extLst>
          </p:spPr>
        </p:cxnSp>
        <p:sp>
          <p:nvSpPr>
            <p:cNvPr id="33" name="Rectangle 32">
              <a:extLst>
                <a:ext uri="{FF2B5EF4-FFF2-40B4-BE49-F238E27FC236}">
                  <a16:creationId xmlns:a16="http://schemas.microsoft.com/office/drawing/2014/main" id="{30520F05-B5F9-46A5-ACE7-4418E3B77956}"/>
                </a:ext>
              </a:extLst>
            </p:cNvPr>
            <p:cNvSpPr/>
            <p:nvPr/>
          </p:nvSpPr>
          <p:spPr bwMode="auto">
            <a:xfrm>
              <a:off x="6501472" y="4463516"/>
              <a:ext cx="428625" cy="27109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FJ</a:t>
              </a:r>
            </a:p>
            <a:p>
              <a:pPr>
                <a:defRPr/>
              </a:pPr>
              <a:endParaRPr lang="en-GB" sz="1200" b="1" dirty="0">
                <a:latin typeface="+mn-lt"/>
              </a:endParaRPr>
            </a:p>
          </p:txBody>
        </p:sp>
        <p:cxnSp>
          <p:nvCxnSpPr>
            <p:cNvPr id="34" name="Straight Connector 52">
              <a:extLst>
                <a:ext uri="{FF2B5EF4-FFF2-40B4-BE49-F238E27FC236}">
                  <a16:creationId xmlns:a16="http://schemas.microsoft.com/office/drawing/2014/main" id="{5A02DF89-1976-6096-31D8-CA2378836F8D}"/>
                </a:ext>
              </a:extLst>
            </p:cNvPr>
            <p:cNvCxnSpPr>
              <a:cxnSpLocks noChangeShapeType="1"/>
            </p:cNvCxnSpPr>
            <p:nvPr/>
          </p:nvCxnSpPr>
          <p:spPr bwMode="auto">
            <a:xfrm>
              <a:off x="2214678" y="2729926"/>
              <a:ext cx="2824012" cy="183"/>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35" name="Straight Connector 55">
              <a:extLst>
                <a:ext uri="{FF2B5EF4-FFF2-40B4-BE49-F238E27FC236}">
                  <a16:creationId xmlns:a16="http://schemas.microsoft.com/office/drawing/2014/main" id="{E257B2AB-74D1-D10F-6473-8763D9CC899F}"/>
                </a:ext>
              </a:extLst>
            </p:cNvPr>
            <p:cNvCxnSpPr>
              <a:cxnSpLocks noChangeShapeType="1"/>
            </p:cNvCxnSpPr>
            <p:nvPr/>
          </p:nvCxnSpPr>
          <p:spPr bwMode="auto">
            <a:xfrm>
              <a:off x="2214678" y="3019360"/>
              <a:ext cx="2754006" cy="6889"/>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36" name="Straight Connector 56">
              <a:extLst>
                <a:ext uri="{FF2B5EF4-FFF2-40B4-BE49-F238E27FC236}">
                  <a16:creationId xmlns:a16="http://schemas.microsoft.com/office/drawing/2014/main" id="{FFFBF4D0-F398-42F2-C237-6E21ABF2CD34}"/>
                </a:ext>
              </a:extLst>
            </p:cNvPr>
            <p:cNvCxnSpPr>
              <a:cxnSpLocks noChangeShapeType="1"/>
            </p:cNvCxnSpPr>
            <p:nvPr/>
          </p:nvCxnSpPr>
          <p:spPr bwMode="auto">
            <a:xfrm>
              <a:off x="2214678" y="3250378"/>
              <a:ext cx="2745882" cy="9649"/>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37" name="Straight Connector 58">
              <a:extLst>
                <a:ext uri="{FF2B5EF4-FFF2-40B4-BE49-F238E27FC236}">
                  <a16:creationId xmlns:a16="http://schemas.microsoft.com/office/drawing/2014/main" id="{82620D17-6224-39A8-225D-6786794FC1B8}"/>
                </a:ext>
              </a:extLst>
            </p:cNvPr>
            <p:cNvCxnSpPr>
              <a:cxnSpLocks noChangeShapeType="1"/>
            </p:cNvCxnSpPr>
            <p:nvPr/>
          </p:nvCxnSpPr>
          <p:spPr bwMode="auto">
            <a:xfrm flipV="1">
              <a:off x="5014813" y="2324102"/>
              <a:ext cx="685055" cy="40782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38" name="Rectangle 37">
              <a:extLst>
                <a:ext uri="{FF2B5EF4-FFF2-40B4-BE49-F238E27FC236}">
                  <a16:creationId xmlns:a16="http://schemas.microsoft.com/office/drawing/2014/main" id="{F8B38AF4-3595-674C-790E-E13C15E0FC5D}"/>
                </a:ext>
              </a:extLst>
            </p:cNvPr>
            <p:cNvSpPr/>
            <p:nvPr/>
          </p:nvSpPr>
          <p:spPr bwMode="auto">
            <a:xfrm>
              <a:off x="5046235" y="3026123"/>
              <a:ext cx="454973" cy="244645"/>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FBL</a:t>
              </a:r>
            </a:p>
            <a:p>
              <a:pPr>
                <a:defRPr/>
              </a:pPr>
              <a:endParaRPr lang="en-GB" sz="1200" b="1" dirty="0">
                <a:latin typeface="+mn-lt"/>
              </a:endParaRPr>
            </a:p>
          </p:txBody>
        </p:sp>
        <p:sp>
          <p:nvSpPr>
            <p:cNvPr id="39" name="Rectangle 38">
              <a:extLst>
                <a:ext uri="{FF2B5EF4-FFF2-40B4-BE49-F238E27FC236}">
                  <a16:creationId xmlns:a16="http://schemas.microsoft.com/office/drawing/2014/main" id="{F20C346C-CFB1-D3D3-3643-DFD2844905CE}"/>
                </a:ext>
              </a:extLst>
            </p:cNvPr>
            <p:cNvSpPr/>
            <p:nvPr/>
          </p:nvSpPr>
          <p:spPr bwMode="auto">
            <a:xfrm>
              <a:off x="7715867" y="3931335"/>
              <a:ext cx="585799" cy="217676"/>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RCS</a:t>
              </a:r>
            </a:p>
            <a:p>
              <a:pPr>
                <a:defRPr/>
              </a:pPr>
              <a:endParaRPr lang="en-GB" sz="1200" b="1" dirty="0">
                <a:latin typeface="+mn-lt"/>
              </a:endParaRPr>
            </a:p>
          </p:txBody>
        </p:sp>
        <p:cxnSp>
          <p:nvCxnSpPr>
            <p:cNvPr id="40" name="Straight Connector 30">
              <a:extLst>
                <a:ext uri="{FF2B5EF4-FFF2-40B4-BE49-F238E27FC236}">
                  <a16:creationId xmlns:a16="http://schemas.microsoft.com/office/drawing/2014/main" id="{38829079-D507-B37F-B931-AAC0F4A96D92}"/>
                </a:ext>
              </a:extLst>
            </p:cNvPr>
            <p:cNvCxnSpPr>
              <a:cxnSpLocks noChangeShapeType="1"/>
            </p:cNvCxnSpPr>
            <p:nvPr/>
          </p:nvCxnSpPr>
          <p:spPr bwMode="auto">
            <a:xfrm>
              <a:off x="505124" y="4399881"/>
              <a:ext cx="7909502" cy="6740"/>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41" name="Rectangle 40">
              <a:extLst>
                <a:ext uri="{FF2B5EF4-FFF2-40B4-BE49-F238E27FC236}">
                  <a16:creationId xmlns:a16="http://schemas.microsoft.com/office/drawing/2014/main" id="{9BCD1504-6DE8-3C14-D122-8D4F50B64EC5}"/>
                </a:ext>
              </a:extLst>
            </p:cNvPr>
            <p:cNvSpPr/>
            <p:nvPr/>
          </p:nvSpPr>
          <p:spPr bwMode="auto">
            <a:xfrm>
              <a:off x="7839090" y="4120402"/>
              <a:ext cx="339327"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solidFill>
                    <a:srgbClr val="E1002C"/>
                  </a:solidFill>
                  <a:latin typeface="+mn-lt"/>
                </a:rPr>
                <a:t>A</a:t>
              </a:r>
            </a:p>
            <a:p>
              <a:pPr>
                <a:defRPr/>
              </a:pPr>
              <a:endParaRPr lang="en-GB" sz="1200" b="1" dirty="0">
                <a:latin typeface="+mn-lt"/>
              </a:endParaRPr>
            </a:p>
          </p:txBody>
        </p:sp>
        <p:sp>
          <p:nvSpPr>
            <p:cNvPr id="42" name="Rectangle 41">
              <a:extLst>
                <a:ext uri="{FF2B5EF4-FFF2-40B4-BE49-F238E27FC236}">
                  <a16:creationId xmlns:a16="http://schemas.microsoft.com/office/drawing/2014/main" id="{83FB246B-EB19-139E-6070-C45EBDEDE817}"/>
                </a:ext>
              </a:extLst>
            </p:cNvPr>
            <p:cNvSpPr/>
            <p:nvPr/>
          </p:nvSpPr>
          <p:spPr bwMode="auto">
            <a:xfrm>
              <a:off x="7723545" y="2327727"/>
              <a:ext cx="339327"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solidFill>
                    <a:srgbClr val="E1002C"/>
                  </a:solidFill>
                  <a:latin typeface="+mn-lt"/>
                </a:rPr>
                <a:t>B</a:t>
              </a:r>
            </a:p>
            <a:p>
              <a:pPr>
                <a:defRPr/>
              </a:pPr>
              <a:endParaRPr lang="en-GB" sz="1200" b="1" dirty="0">
                <a:latin typeface="+mn-lt"/>
              </a:endParaRPr>
            </a:p>
          </p:txBody>
        </p:sp>
        <p:sp>
          <p:nvSpPr>
            <p:cNvPr id="43" name="Rectangle 42">
              <a:extLst>
                <a:ext uri="{FF2B5EF4-FFF2-40B4-BE49-F238E27FC236}">
                  <a16:creationId xmlns:a16="http://schemas.microsoft.com/office/drawing/2014/main" id="{C652DFA2-BC8F-D2EE-A08E-5962DC0B313C}"/>
                </a:ext>
              </a:extLst>
            </p:cNvPr>
            <p:cNvSpPr/>
            <p:nvPr/>
          </p:nvSpPr>
          <p:spPr bwMode="auto">
            <a:xfrm>
              <a:off x="713718" y="5104494"/>
              <a:ext cx="2500312" cy="1316148"/>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b="1" dirty="0">
                  <a:latin typeface="+mn-lt"/>
                </a:rPr>
                <a:t>Key</a:t>
              </a:r>
            </a:p>
            <a:p>
              <a:pPr>
                <a:defRPr/>
              </a:pPr>
              <a:r>
                <a:rPr lang="en-GB" sz="1200" dirty="0">
                  <a:latin typeface="+mn-lt"/>
                </a:rPr>
                <a:t>R – Referee</a:t>
              </a:r>
            </a:p>
            <a:p>
              <a:pPr>
                <a:defRPr/>
              </a:pPr>
              <a:r>
                <a:rPr lang="en-GB" sz="1200" dirty="0">
                  <a:latin typeface="+mn-lt"/>
                </a:rPr>
                <a:t>FJ – Finish Judge</a:t>
              </a:r>
            </a:p>
            <a:p>
              <a:pPr>
                <a:defRPr/>
              </a:pPr>
              <a:r>
                <a:rPr lang="en-GB" sz="1200" dirty="0">
                  <a:latin typeface="+mn-lt"/>
                </a:rPr>
                <a:t>TK – Timekeeper</a:t>
              </a:r>
            </a:p>
            <a:p>
              <a:pPr>
                <a:defRPr/>
              </a:pPr>
              <a:r>
                <a:rPr lang="en-GB" sz="1200" dirty="0">
                  <a:latin typeface="+mn-lt"/>
                </a:rPr>
                <a:t>TKR – Timekeepers’ Recorder</a:t>
              </a:r>
            </a:p>
            <a:p>
              <a:pPr>
                <a:defRPr/>
              </a:pPr>
              <a:r>
                <a:rPr lang="en-GB" sz="1200" dirty="0">
                  <a:latin typeface="+mn-lt"/>
                </a:rPr>
                <a:t>SNR– Spot Number Recorder</a:t>
              </a:r>
            </a:p>
            <a:p>
              <a:pPr>
                <a:defRPr/>
              </a:pPr>
              <a:r>
                <a:rPr lang="en-GB" sz="1200" dirty="0">
                  <a:latin typeface="+mn-lt"/>
                </a:rPr>
                <a:t>CRC – Chief Rope Controller</a:t>
              </a:r>
            </a:p>
            <a:p>
              <a:pPr>
                <a:defRPr/>
              </a:pPr>
              <a:endParaRPr lang="en-GB" sz="1200" dirty="0">
                <a:latin typeface="+mn-lt"/>
              </a:endParaRPr>
            </a:p>
          </p:txBody>
        </p:sp>
        <p:sp>
          <p:nvSpPr>
            <p:cNvPr id="44" name="Rectangle 43">
              <a:extLst>
                <a:ext uri="{FF2B5EF4-FFF2-40B4-BE49-F238E27FC236}">
                  <a16:creationId xmlns:a16="http://schemas.microsoft.com/office/drawing/2014/main" id="{2CC3904E-7C1C-E440-B0CF-5C4AFBFF6A2F}"/>
                </a:ext>
              </a:extLst>
            </p:cNvPr>
            <p:cNvSpPr/>
            <p:nvPr/>
          </p:nvSpPr>
          <p:spPr bwMode="auto">
            <a:xfrm>
              <a:off x="3214030" y="5104493"/>
              <a:ext cx="2349262" cy="1316149"/>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dirty="0">
                  <a:latin typeface="+mn-lt"/>
                </a:rPr>
                <a:t>RCS – Rope Control Steward</a:t>
              </a:r>
            </a:p>
            <a:p>
              <a:pPr>
                <a:defRPr/>
              </a:pPr>
              <a:r>
                <a:rPr lang="en-GB" sz="1200" dirty="0">
                  <a:latin typeface="+mn-lt"/>
                </a:rPr>
                <a:t>FBL  – Funnel Blocker</a:t>
              </a:r>
            </a:p>
            <a:p>
              <a:pPr>
                <a:defRPr/>
              </a:pPr>
              <a:r>
                <a:rPr lang="en-GB" sz="1200" dirty="0">
                  <a:latin typeface="+mn-lt"/>
                </a:rPr>
                <a:t>FBS – Funnel Batch Separator</a:t>
              </a:r>
            </a:p>
            <a:p>
              <a:pPr>
                <a:defRPr/>
              </a:pPr>
              <a:r>
                <a:rPr lang="en-GB" sz="1200" dirty="0">
                  <a:latin typeface="+mn-lt"/>
                </a:rPr>
                <a:t>FNS – Funnel Steward</a:t>
              </a:r>
            </a:p>
            <a:p>
              <a:pPr>
                <a:defRPr/>
              </a:pPr>
              <a:r>
                <a:rPr lang="en-GB" sz="1200" dirty="0">
                  <a:latin typeface="+mn-lt"/>
                </a:rPr>
                <a:t>FNM – Funnel Marshal</a:t>
              </a:r>
            </a:p>
            <a:p>
              <a:pPr>
                <a:defRPr/>
              </a:pPr>
              <a:r>
                <a:rPr lang="en-GB" sz="1200" dirty="0">
                  <a:latin typeface="+mn-lt"/>
                </a:rPr>
                <a:t>FNC – Finish Number Caller</a:t>
              </a:r>
            </a:p>
            <a:p>
              <a:pPr>
                <a:defRPr/>
              </a:pPr>
              <a:r>
                <a:rPr lang="en-GB" sz="1200" dirty="0">
                  <a:latin typeface="+mn-lt"/>
                </a:rPr>
                <a:t>FNR – Finish Number Recorder</a:t>
              </a:r>
            </a:p>
            <a:p>
              <a:pPr>
                <a:defRPr/>
              </a:pPr>
              <a:endParaRPr lang="en-GB" sz="1200" dirty="0">
                <a:latin typeface="+mn-lt"/>
              </a:endParaRPr>
            </a:p>
            <a:p>
              <a:pPr>
                <a:defRPr/>
              </a:pPr>
              <a:endParaRPr lang="en-GB" sz="1200" dirty="0">
                <a:latin typeface="+mn-lt"/>
              </a:endParaRPr>
            </a:p>
          </p:txBody>
        </p:sp>
        <p:cxnSp>
          <p:nvCxnSpPr>
            <p:cNvPr id="45" name="Straight Connector 56">
              <a:extLst>
                <a:ext uri="{FF2B5EF4-FFF2-40B4-BE49-F238E27FC236}">
                  <a16:creationId xmlns:a16="http://schemas.microsoft.com/office/drawing/2014/main" id="{81CEA600-EC49-2134-30F2-6ABC86BA6ED5}"/>
                </a:ext>
              </a:extLst>
            </p:cNvPr>
            <p:cNvCxnSpPr>
              <a:cxnSpLocks noChangeShapeType="1"/>
            </p:cNvCxnSpPr>
            <p:nvPr/>
          </p:nvCxnSpPr>
          <p:spPr bwMode="auto">
            <a:xfrm>
              <a:off x="2230772" y="4056922"/>
              <a:ext cx="2734383" cy="2014"/>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6" name="Straight Connector 56">
              <a:extLst>
                <a:ext uri="{FF2B5EF4-FFF2-40B4-BE49-F238E27FC236}">
                  <a16:creationId xmlns:a16="http://schemas.microsoft.com/office/drawing/2014/main" id="{DE948492-04F1-FAE0-CB4E-62F16AA3CBF0}"/>
                </a:ext>
              </a:extLst>
            </p:cNvPr>
            <p:cNvCxnSpPr>
              <a:cxnSpLocks noChangeShapeType="1"/>
            </p:cNvCxnSpPr>
            <p:nvPr/>
          </p:nvCxnSpPr>
          <p:spPr bwMode="auto">
            <a:xfrm>
              <a:off x="2230772" y="3825133"/>
              <a:ext cx="2739058" cy="6571"/>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7" name="Straight Connector 56">
              <a:extLst>
                <a:ext uri="{FF2B5EF4-FFF2-40B4-BE49-F238E27FC236}">
                  <a16:creationId xmlns:a16="http://schemas.microsoft.com/office/drawing/2014/main" id="{8D91E836-383C-59E3-00D4-45CC37ECC84B}"/>
                </a:ext>
              </a:extLst>
            </p:cNvPr>
            <p:cNvCxnSpPr>
              <a:cxnSpLocks noChangeShapeType="1"/>
            </p:cNvCxnSpPr>
            <p:nvPr/>
          </p:nvCxnSpPr>
          <p:spPr bwMode="auto">
            <a:xfrm>
              <a:off x="2230772" y="3588487"/>
              <a:ext cx="2754006" cy="20277"/>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51" name="TextBox 50">
              <a:extLst>
                <a:ext uri="{FF2B5EF4-FFF2-40B4-BE49-F238E27FC236}">
                  <a16:creationId xmlns:a16="http://schemas.microsoft.com/office/drawing/2014/main" id="{2C388DF7-0A8D-EF82-4FAE-73CDF77D2FD1}"/>
                </a:ext>
              </a:extLst>
            </p:cNvPr>
            <p:cNvSpPr txBox="1"/>
            <p:nvPr/>
          </p:nvSpPr>
          <p:spPr bwMode="auto">
            <a:xfrm rot="16200000">
              <a:off x="4669248" y="3024788"/>
              <a:ext cx="175857" cy="246221"/>
            </a:xfrm>
            <a:prstGeom prst="rect">
              <a:avLst/>
            </a:prstGeom>
            <a:noFill/>
          </p:spPr>
          <p:txBody>
            <a:bodyPr wrap="square">
              <a:spAutoFit/>
            </a:bodyPr>
            <a:lstStyle/>
            <a:p>
              <a:pPr algn="ctr">
                <a:defRPr/>
              </a:pPr>
              <a:r>
                <a:rPr lang="en-GB" sz="1000" b="1" dirty="0">
                  <a:latin typeface="+mn-lt"/>
                </a:rPr>
                <a:t>2</a:t>
              </a:r>
            </a:p>
          </p:txBody>
        </p:sp>
        <p:cxnSp>
          <p:nvCxnSpPr>
            <p:cNvPr id="52" name="Straight Connector 66">
              <a:extLst>
                <a:ext uri="{FF2B5EF4-FFF2-40B4-BE49-F238E27FC236}">
                  <a16:creationId xmlns:a16="http://schemas.microsoft.com/office/drawing/2014/main" id="{58D06337-0416-802D-71A2-05D007EC66BB}"/>
                </a:ext>
              </a:extLst>
            </p:cNvPr>
            <p:cNvCxnSpPr>
              <a:cxnSpLocks noChangeShapeType="1"/>
            </p:cNvCxnSpPr>
            <p:nvPr/>
          </p:nvCxnSpPr>
          <p:spPr bwMode="auto">
            <a:xfrm>
              <a:off x="4952568" y="4058212"/>
              <a:ext cx="844841" cy="345039"/>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53" name="Straight Connector 66">
              <a:extLst>
                <a:ext uri="{FF2B5EF4-FFF2-40B4-BE49-F238E27FC236}">
                  <a16:creationId xmlns:a16="http://schemas.microsoft.com/office/drawing/2014/main" id="{AECCFBAE-3799-5FC2-1858-C5259A6A11AC}"/>
                </a:ext>
              </a:extLst>
            </p:cNvPr>
            <p:cNvCxnSpPr>
              <a:cxnSpLocks noChangeShapeType="1"/>
            </p:cNvCxnSpPr>
            <p:nvPr/>
          </p:nvCxnSpPr>
          <p:spPr bwMode="auto">
            <a:xfrm>
              <a:off x="4930036" y="3257523"/>
              <a:ext cx="309177" cy="142079"/>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54" name="Straight Connector 58">
              <a:extLst>
                <a:ext uri="{FF2B5EF4-FFF2-40B4-BE49-F238E27FC236}">
                  <a16:creationId xmlns:a16="http://schemas.microsoft.com/office/drawing/2014/main" id="{72A9ECA7-3951-C0A8-B591-970C45D744F6}"/>
                </a:ext>
              </a:extLst>
            </p:cNvPr>
            <p:cNvCxnSpPr>
              <a:cxnSpLocks noChangeShapeType="1"/>
            </p:cNvCxnSpPr>
            <p:nvPr/>
          </p:nvCxnSpPr>
          <p:spPr bwMode="auto">
            <a:xfrm flipV="1">
              <a:off x="4984118" y="3412250"/>
              <a:ext cx="274058" cy="192158"/>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56" name="Rectangle 55">
              <a:extLst>
                <a:ext uri="{FF2B5EF4-FFF2-40B4-BE49-F238E27FC236}">
                  <a16:creationId xmlns:a16="http://schemas.microsoft.com/office/drawing/2014/main" id="{6CB05A13-45B2-39B9-C4CE-E35F51F21DC6}"/>
                </a:ext>
              </a:extLst>
            </p:cNvPr>
            <p:cNvSpPr/>
            <p:nvPr/>
          </p:nvSpPr>
          <p:spPr bwMode="auto">
            <a:xfrm>
              <a:off x="1390984" y="3233411"/>
              <a:ext cx="759630" cy="37876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FNC/FNR</a:t>
              </a:r>
            </a:p>
            <a:p>
              <a:pPr algn="ctr">
                <a:defRPr/>
              </a:pPr>
              <a:r>
                <a:rPr lang="en-GB" sz="1000" b="1" dirty="0">
                  <a:latin typeface="+mn-lt"/>
                </a:rPr>
                <a:t>FNC/FNR</a:t>
              </a:r>
            </a:p>
            <a:p>
              <a:pPr algn="ctr">
                <a:defRPr/>
              </a:pPr>
              <a:endParaRPr lang="en-GB" sz="1200" b="1" dirty="0">
                <a:latin typeface="+mn-lt"/>
              </a:endParaRPr>
            </a:p>
            <a:p>
              <a:pPr>
                <a:defRPr/>
              </a:pPr>
              <a:endParaRPr lang="en-GB" sz="1200" b="1" dirty="0">
                <a:latin typeface="+mn-lt"/>
              </a:endParaRPr>
            </a:p>
          </p:txBody>
        </p:sp>
        <p:sp>
          <p:nvSpPr>
            <p:cNvPr id="62" name="Rectangle 61">
              <a:extLst>
                <a:ext uri="{FF2B5EF4-FFF2-40B4-BE49-F238E27FC236}">
                  <a16:creationId xmlns:a16="http://schemas.microsoft.com/office/drawing/2014/main" id="{FBFC6086-1573-4259-5BDB-1C9E7A77307B}"/>
                </a:ext>
              </a:extLst>
            </p:cNvPr>
            <p:cNvSpPr/>
            <p:nvPr/>
          </p:nvSpPr>
          <p:spPr bwMode="auto">
            <a:xfrm>
              <a:off x="1402809" y="2548360"/>
              <a:ext cx="759630" cy="21900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FNC/FNR</a:t>
              </a:r>
              <a:endParaRPr lang="en-GB" sz="1200" b="1" dirty="0">
                <a:latin typeface="+mn-lt"/>
              </a:endParaRPr>
            </a:p>
            <a:p>
              <a:pPr>
                <a:defRPr/>
              </a:pPr>
              <a:endParaRPr lang="en-GB" sz="1200" b="1" dirty="0">
                <a:latin typeface="+mn-lt"/>
              </a:endParaRPr>
            </a:p>
          </p:txBody>
        </p:sp>
        <p:sp>
          <p:nvSpPr>
            <p:cNvPr id="63" name="Rectangle 62">
              <a:extLst>
                <a:ext uri="{FF2B5EF4-FFF2-40B4-BE49-F238E27FC236}">
                  <a16:creationId xmlns:a16="http://schemas.microsoft.com/office/drawing/2014/main" id="{58A4D4B2-DEDA-B3FF-6219-6297B42E1268}"/>
                </a:ext>
              </a:extLst>
            </p:cNvPr>
            <p:cNvSpPr/>
            <p:nvPr/>
          </p:nvSpPr>
          <p:spPr bwMode="auto">
            <a:xfrm>
              <a:off x="1416926" y="4017279"/>
              <a:ext cx="759630" cy="21900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FNC/FNR</a:t>
              </a:r>
              <a:endParaRPr lang="en-GB" sz="1200" b="1" dirty="0">
                <a:latin typeface="+mn-lt"/>
              </a:endParaRPr>
            </a:p>
            <a:p>
              <a:pPr>
                <a:defRPr/>
              </a:pPr>
              <a:endParaRPr lang="en-GB" sz="1200" b="1" dirty="0">
                <a:latin typeface="+mn-lt"/>
              </a:endParaRPr>
            </a:p>
          </p:txBody>
        </p:sp>
        <p:cxnSp>
          <p:nvCxnSpPr>
            <p:cNvPr id="1024" name="Straight Connector 50">
              <a:extLst>
                <a:ext uri="{FF2B5EF4-FFF2-40B4-BE49-F238E27FC236}">
                  <a16:creationId xmlns:a16="http://schemas.microsoft.com/office/drawing/2014/main" id="{110C1559-C813-F3D5-B0C1-1D960D3BD19F}"/>
                </a:ext>
              </a:extLst>
            </p:cNvPr>
            <p:cNvCxnSpPr>
              <a:cxnSpLocks noChangeShapeType="1"/>
            </p:cNvCxnSpPr>
            <p:nvPr/>
          </p:nvCxnSpPr>
          <p:spPr bwMode="auto">
            <a:xfrm>
              <a:off x="489030" y="3995330"/>
              <a:ext cx="0" cy="424439"/>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025" name="Straight Connector 50">
              <a:extLst>
                <a:ext uri="{FF2B5EF4-FFF2-40B4-BE49-F238E27FC236}">
                  <a16:creationId xmlns:a16="http://schemas.microsoft.com/office/drawing/2014/main" id="{10FA7FB0-F099-07F7-A9EE-A1C1C903FC8C}"/>
                </a:ext>
              </a:extLst>
            </p:cNvPr>
            <p:cNvCxnSpPr>
              <a:cxnSpLocks noChangeShapeType="1"/>
            </p:cNvCxnSpPr>
            <p:nvPr/>
          </p:nvCxnSpPr>
          <p:spPr bwMode="auto">
            <a:xfrm>
              <a:off x="473385" y="2329152"/>
              <a:ext cx="0" cy="415827"/>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027" name="Straight Connector 50">
              <a:extLst>
                <a:ext uri="{FF2B5EF4-FFF2-40B4-BE49-F238E27FC236}">
                  <a16:creationId xmlns:a16="http://schemas.microsoft.com/office/drawing/2014/main" id="{E8263BFC-42C9-56F8-EAA5-988CA92D9454}"/>
                </a:ext>
              </a:extLst>
            </p:cNvPr>
            <p:cNvCxnSpPr>
              <a:cxnSpLocks noChangeShapeType="1"/>
            </p:cNvCxnSpPr>
            <p:nvPr/>
          </p:nvCxnSpPr>
          <p:spPr bwMode="auto">
            <a:xfrm>
              <a:off x="489031" y="3168476"/>
              <a:ext cx="0" cy="46362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1028" name="TextBox 1027">
              <a:extLst>
                <a:ext uri="{FF2B5EF4-FFF2-40B4-BE49-F238E27FC236}">
                  <a16:creationId xmlns:a16="http://schemas.microsoft.com/office/drawing/2014/main" id="{B0E96C3D-D153-9A02-F9F0-1E325DE87112}"/>
                </a:ext>
              </a:extLst>
            </p:cNvPr>
            <p:cNvSpPr txBox="1"/>
            <p:nvPr/>
          </p:nvSpPr>
          <p:spPr bwMode="auto">
            <a:xfrm>
              <a:off x="3744965" y="2751624"/>
              <a:ext cx="454973" cy="246221"/>
            </a:xfrm>
            <a:prstGeom prst="rect">
              <a:avLst/>
            </a:prstGeom>
            <a:noFill/>
            <a:ln>
              <a:solidFill>
                <a:schemeClr val="tx1"/>
              </a:solidFill>
            </a:ln>
          </p:spPr>
          <p:txBody>
            <a:bodyPr wrap="square">
              <a:spAutoFit/>
            </a:bodyPr>
            <a:lstStyle/>
            <a:p>
              <a:pPr algn="ctr">
                <a:defRPr/>
              </a:pPr>
              <a:r>
                <a:rPr lang="en-GB" sz="1000" b="1" dirty="0">
                  <a:latin typeface="+mn-lt"/>
                </a:rPr>
                <a:t>FBS</a:t>
              </a:r>
            </a:p>
          </p:txBody>
        </p:sp>
        <p:cxnSp>
          <p:nvCxnSpPr>
            <p:cNvPr id="1029" name="Straight Connector 56">
              <a:extLst>
                <a:ext uri="{FF2B5EF4-FFF2-40B4-BE49-F238E27FC236}">
                  <a16:creationId xmlns:a16="http://schemas.microsoft.com/office/drawing/2014/main" id="{C7F720DC-8F32-77B7-A0E0-D1973219428A}"/>
                </a:ext>
              </a:extLst>
            </p:cNvPr>
            <p:cNvCxnSpPr>
              <a:cxnSpLocks noChangeShapeType="1"/>
            </p:cNvCxnSpPr>
            <p:nvPr/>
          </p:nvCxnSpPr>
          <p:spPr bwMode="auto">
            <a:xfrm flipV="1">
              <a:off x="2216389" y="3247298"/>
              <a:ext cx="0" cy="350992"/>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1030" name="Straight Connector 56">
              <a:extLst>
                <a:ext uri="{FF2B5EF4-FFF2-40B4-BE49-F238E27FC236}">
                  <a16:creationId xmlns:a16="http://schemas.microsoft.com/office/drawing/2014/main" id="{9265BCD3-1336-D32C-E877-54E399461F38}"/>
                </a:ext>
              </a:extLst>
            </p:cNvPr>
            <p:cNvCxnSpPr>
              <a:cxnSpLocks noChangeShapeType="1"/>
            </p:cNvCxnSpPr>
            <p:nvPr/>
          </p:nvCxnSpPr>
          <p:spPr bwMode="auto">
            <a:xfrm flipV="1">
              <a:off x="2214678" y="4048717"/>
              <a:ext cx="0" cy="371051"/>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1031" name="Straight Connector 56">
              <a:extLst>
                <a:ext uri="{FF2B5EF4-FFF2-40B4-BE49-F238E27FC236}">
                  <a16:creationId xmlns:a16="http://schemas.microsoft.com/office/drawing/2014/main" id="{BF4CBA10-692B-E0AC-8FF1-D8FA25561F8A}"/>
                </a:ext>
              </a:extLst>
            </p:cNvPr>
            <p:cNvCxnSpPr>
              <a:cxnSpLocks noChangeShapeType="1"/>
            </p:cNvCxnSpPr>
            <p:nvPr/>
          </p:nvCxnSpPr>
          <p:spPr bwMode="auto">
            <a:xfrm flipV="1">
              <a:off x="2214678" y="2313782"/>
              <a:ext cx="0" cy="416144"/>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1032" name="Rectangle 1031">
              <a:extLst>
                <a:ext uri="{FF2B5EF4-FFF2-40B4-BE49-F238E27FC236}">
                  <a16:creationId xmlns:a16="http://schemas.microsoft.com/office/drawing/2014/main" id="{9D95BC8E-6B49-FDFB-B6AF-FB8C24BEE410}"/>
                </a:ext>
              </a:extLst>
            </p:cNvPr>
            <p:cNvSpPr/>
            <p:nvPr/>
          </p:nvSpPr>
          <p:spPr bwMode="auto">
            <a:xfrm>
              <a:off x="8175962" y="4473487"/>
              <a:ext cx="574309" cy="27109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CRC</a:t>
              </a:r>
            </a:p>
            <a:p>
              <a:pPr>
                <a:defRPr/>
              </a:pPr>
              <a:endParaRPr lang="en-GB" sz="1200" b="1" dirty="0">
                <a:latin typeface="+mn-lt"/>
              </a:endParaRPr>
            </a:p>
          </p:txBody>
        </p:sp>
        <p:sp>
          <p:nvSpPr>
            <p:cNvPr id="1033" name="TextBox 1032">
              <a:extLst>
                <a:ext uri="{FF2B5EF4-FFF2-40B4-BE49-F238E27FC236}">
                  <a16:creationId xmlns:a16="http://schemas.microsoft.com/office/drawing/2014/main" id="{F1B7F021-0A69-03CA-1CCC-13B71B0B7951}"/>
                </a:ext>
              </a:extLst>
            </p:cNvPr>
            <p:cNvSpPr txBox="1"/>
            <p:nvPr/>
          </p:nvSpPr>
          <p:spPr bwMode="auto">
            <a:xfrm rot="16200000">
              <a:off x="317636" y="2832070"/>
              <a:ext cx="471429" cy="246221"/>
            </a:xfrm>
            <a:prstGeom prst="rect">
              <a:avLst/>
            </a:prstGeom>
            <a:noFill/>
          </p:spPr>
          <p:txBody>
            <a:bodyPr wrap="square">
              <a:spAutoFit/>
            </a:bodyPr>
            <a:lstStyle/>
            <a:p>
              <a:pPr algn="ctr">
                <a:defRPr/>
              </a:pPr>
              <a:r>
                <a:rPr lang="en-GB" sz="1000" b="1" dirty="0">
                  <a:latin typeface="+mn-lt"/>
                </a:rPr>
                <a:t>EXIT</a:t>
              </a:r>
            </a:p>
          </p:txBody>
        </p:sp>
        <p:sp>
          <p:nvSpPr>
            <p:cNvPr id="1034" name="TextBox 1033">
              <a:extLst>
                <a:ext uri="{FF2B5EF4-FFF2-40B4-BE49-F238E27FC236}">
                  <a16:creationId xmlns:a16="http://schemas.microsoft.com/office/drawing/2014/main" id="{142AE0A3-B8E7-E648-E36E-75FAE4E12846}"/>
                </a:ext>
              </a:extLst>
            </p:cNvPr>
            <p:cNvSpPr txBox="1"/>
            <p:nvPr/>
          </p:nvSpPr>
          <p:spPr bwMode="auto">
            <a:xfrm rot="16200000">
              <a:off x="325126" y="3636505"/>
              <a:ext cx="471429" cy="246221"/>
            </a:xfrm>
            <a:prstGeom prst="rect">
              <a:avLst/>
            </a:prstGeom>
            <a:noFill/>
          </p:spPr>
          <p:txBody>
            <a:bodyPr wrap="square">
              <a:spAutoFit/>
            </a:bodyPr>
            <a:lstStyle/>
            <a:p>
              <a:pPr algn="ctr">
                <a:defRPr/>
              </a:pPr>
              <a:r>
                <a:rPr lang="en-GB" sz="1000" b="1" dirty="0">
                  <a:latin typeface="+mn-lt"/>
                </a:rPr>
                <a:t>EXIT</a:t>
              </a:r>
            </a:p>
          </p:txBody>
        </p:sp>
        <p:sp>
          <p:nvSpPr>
            <p:cNvPr id="1036" name="TextBox 1035">
              <a:extLst>
                <a:ext uri="{FF2B5EF4-FFF2-40B4-BE49-F238E27FC236}">
                  <a16:creationId xmlns:a16="http://schemas.microsoft.com/office/drawing/2014/main" id="{69E94585-1754-9BD7-E032-CD4646772776}"/>
                </a:ext>
              </a:extLst>
            </p:cNvPr>
            <p:cNvSpPr txBox="1"/>
            <p:nvPr/>
          </p:nvSpPr>
          <p:spPr bwMode="auto">
            <a:xfrm>
              <a:off x="2928377" y="2096163"/>
              <a:ext cx="1493560" cy="246221"/>
            </a:xfrm>
            <a:prstGeom prst="rect">
              <a:avLst/>
            </a:prstGeom>
            <a:noFill/>
          </p:spPr>
          <p:txBody>
            <a:bodyPr wrap="square">
              <a:spAutoFit/>
            </a:bodyPr>
            <a:lstStyle/>
            <a:p>
              <a:pPr algn="ctr">
                <a:defRPr/>
              </a:pPr>
              <a:r>
                <a:rPr lang="en-GB" sz="1000" b="1" dirty="0">
                  <a:latin typeface="+mn-lt"/>
                </a:rPr>
                <a:t>BOUNDARY FENCE</a:t>
              </a:r>
            </a:p>
          </p:txBody>
        </p:sp>
        <p:sp>
          <p:nvSpPr>
            <p:cNvPr id="1037" name="TextBox 1036">
              <a:extLst>
                <a:ext uri="{FF2B5EF4-FFF2-40B4-BE49-F238E27FC236}">
                  <a16:creationId xmlns:a16="http://schemas.microsoft.com/office/drawing/2014/main" id="{9A5AEC4C-87F8-C34C-1619-A81CDA52F3B0}"/>
                </a:ext>
              </a:extLst>
            </p:cNvPr>
            <p:cNvSpPr txBox="1"/>
            <p:nvPr/>
          </p:nvSpPr>
          <p:spPr bwMode="auto">
            <a:xfrm>
              <a:off x="2911195" y="4407384"/>
              <a:ext cx="1493560" cy="246221"/>
            </a:xfrm>
            <a:prstGeom prst="rect">
              <a:avLst/>
            </a:prstGeom>
            <a:noFill/>
          </p:spPr>
          <p:txBody>
            <a:bodyPr wrap="square">
              <a:spAutoFit/>
            </a:bodyPr>
            <a:lstStyle/>
            <a:p>
              <a:pPr algn="ctr">
                <a:defRPr/>
              </a:pPr>
              <a:r>
                <a:rPr lang="en-GB" sz="1000" b="1" dirty="0">
                  <a:latin typeface="+mn-lt"/>
                </a:rPr>
                <a:t>BOUNDARY FENCE</a:t>
              </a:r>
            </a:p>
          </p:txBody>
        </p:sp>
        <p:cxnSp>
          <p:nvCxnSpPr>
            <p:cNvPr id="1040" name="Straight Arrow Connector 1039">
              <a:extLst>
                <a:ext uri="{FF2B5EF4-FFF2-40B4-BE49-F238E27FC236}">
                  <a16:creationId xmlns:a16="http://schemas.microsoft.com/office/drawing/2014/main" id="{1DDB4F1B-BB78-6123-954F-BBF631B1FB97}"/>
                </a:ext>
              </a:extLst>
            </p:cNvPr>
            <p:cNvCxnSpPr>
              <a:cxnSpLocks/>
            </p:cNvCxnSpPr>
            <p:nvPr/>
          </p:nvCxnSpPr>
          <p:spPr bwMode="auto">
            <a:xfrm>
              <a:off x="489030" y="4832152"/>
              <a:ext cx="1725648" cy="23135"/>
            </a:xfrm>
            <a:prstGeom prst="straightConnector1">
              <a:avLst/>
            </a:prstGeom>
            <a:solidFill>
              <a:schemeClr val="accent1"/>
            </a:solidFill>
            <a:ln w="9525" cap="flat" cmpd="sng" algn="ctr">
              <a:solidFill>
                <a:schemeClr val="tx1"/>
              </a:solidFill>
              <a:prstDash val="solid"/>
              <a:round/>
              <a:headEnd type="triangle"/>
              <a:tailEnd type="triangle"/>
            </a:ln>
            <a:effectLst/>
          </p:spPr>
        </p:cxnSp>
        <p:cxnSp>
          <p:nvCxnSpPr>
            <p:cNvPr id="1055" name="Straight Connector 1054">
              <a:extLst>
                <a:ext uri="{FF2B5EF4-FFF2-40B4-BE49-F238E27FC236}">
                  <a16:creationId xmlns:a16="http://schemas.microsoft.com/office/drawing/2014/main" id="{4913A77B-24F1-79F5-6295-F3D7FBA1F6BB}"/>
                </a:ext>
              </a:extLst>
            </p:cNvPr>
            <p:cNvCxnSpPr>
              <a:cxnSpLocks/>
            </p:cNvCxnSpPr>
            <p:nvPr/>
          </p:nvCxnSpPr>
          <p:spPr bwMode="auto">
            <a:xfrm>
              <a:off x="489031" y="4711559"/>
              <a:ext cx="0" cy="1799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57" name="Straight Connector 1056">
              <a:extLst>
                <a:ext uri="{FF2B5EF4-FFF2-40B4-BE49-F238E27FC236}">
                  <a16:creationId xmlns:a16="http://schemas.microsoft.com/office/drawing/2014/main" id="{20EF3802-2F91-629E-A82E-8C7BCA713120}"/>
                </a:ext>
              </a:extLst>
            </p:cNvPr>
            <p:cNvCxnSpPr>
              <a:cxnSpLocks/>
            </p:cNvCxnSpPr>
            <p:nvPr/>
          </p:nvCxnSpPr>
          <p:spPr bwMode="auto">
            <a:xfrm>
              <a:off x="2214678" y="4737966"/>
              <a:ext cx="0" cy="1799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59" name="Straight Connector 1058">
              <a:extLst>
                <a:ext uri="{FF2B5EF4-FFF2-40B4-BE49-F238E27FC236}">
                  <a16:creationId xmlns:a16="http://schemas.microsoft.com/office/drawing/2014/main" id="{6805D89B-5A49-DEA1-6B49-099E12BF53CA}"/>
                </a:ext>
              </a:extLst>
            </p:cNvPr>
            <p:cNvCxnSpPr>
              <a:cxnSpLocks/>
            </p:cNvCxnSpPr>
            <p:nvPr/>
          </p:nvCxnSpPr>
          <p:spPr bwMode="auto">
            <a:xfrm>
              <a:off x="5089331" y="4749810"/>
              <a:ext cx="0" cy="1799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0" name="Straight Arrow Connector 1059">
              <a:extLst>
                <a:ext uri="{FF2B5EF4-FFF2-40B4-BE49-F238E27FC236}">
                  <a16:creationId xmlns:a16="http://schemas.microsoft.com/office/drawing/2014/main" id="{55AB716A-6211-D5AC-6A7F-583449A4C8F6}"/>
                </a:ext>
              </a:extLst>
            </p:cNvPr>
            <p:cNvCxnSpPr>
              <a:cxnSpLocks/>
            </p:cNvCxnSpPr>
            <p:nvPr/>
          </p:nvCxnSpPr>
          <p:spPr bwMode="auto">
            <a:xfrm>
              <a:off x="2214678" y="4855287"/>
              <a:ext cx="2874653" cy="0"/>
            </a:xfrm>
            <a:prstGeom prst="straightConnector1">
              <a:avLst/>
            </a:prstGeom>
            <a:solidFill>
              <a:schemeClr val="accent1"/>
            </a:solidFill>
            <a:ln w="9525" cap="flat" cmpd="sng" algn="ctr">
              <a:solidFill>
                <a:schemeClr val="tx1"/>
              </a:solidFill>
              <a:prstDash val="solid"/>
              <a:round/>
              <a:headEnd type="triangle"/>
              <a:tailEnd type="triangle"/>
            </a:ln>
            <a:effectLst/>
          </p:spPr>
        </p:cxnSp>
        <p:cxnSp>
          <p:nvCxnSpPr>
            <p:cNvPr id="1064" name="Straight Connector 1063">
              <a:extLst>
                <a:ext uri="{FF2B5EF4-FFF2-40B4-BE49-F238E27FC236}">
                  <a16:creationId xmlns:a16="http://schemas.microsoft.com/office/drawing/2014/main" id="{8D5448ED-C649-919A-360A-0947C4FD867B}"/>
                </a:ext>
              </a:extLst>
            </p:cNvPr>
            <p:cNvCxnSpPr>
              <a:cxnSpLocks/>
            </p:cNvCxnSpPr>
            <p:nvPr/>
          </p:nvCxnSpPr>
          <p:spPr bwMode="auto">
            <a:xfrm>
              <a:off x="6699691" y="4759211"/>
              <a:ext cx="0" cy="1799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5" name="Straight Arrow Connector 1064">
              <a:extLst>
                <a:ext uri="{FF2B5EF4-FFF2-40B4-BE49-F238E27FC236}">
                  <a16:creationId xmlns:a16="http://schemas.microsoft.com/office/drawing/2014/main" id="{C80DC1DD-316F-8C84-F35B-B4892D820F15}"/>
                </a:ext>
              </a:extLst>
            </p:cNvPr>
            <p:cNvCxnSpPr>
              <a:cxnSpLocks/>
            </p:cNvCxnSpPr>
            <p:nvPr/>
          </p:nvCxnSpPr>
          <p:spPr bwMode="auto">
            <a:xfrm>
              <a:off x="5089331" y="4855287"/>
              <a:ext cx="1610360" cy="0"/>
            </a:xfrm>
            <a:prstGeom prst="straightConnector1">
              <a:avLst/>
            </a:prstGeom>
            <a:solidFill>
              <a:schemeClr val="accent1"/>
            </a:solidFill>
            <a:ln w="9525" cap="flat" cmpd="sng" algn="ctr">
              <a:solidFill>
                <a:schemeClr val="tx1"/>
              </a:solidFill>
              <a:prstDash val="solid"/>
              <a:round/>
              <a:headEnd type="triangle"/>
              <a:tailEnd type="triangle"/>
            </a:ln>
            <a:effectLst/>
          </p:spPr>
        </p:cxnSp>
        <p:sp>
          <p:nvSpPr>
            <p:cNvPr id="1067" name="Rectangle 1066">
              <a:extLst>
                <a:ext uri="{FF2B5EF4-FFF2-40B4-BE49-F238E27FC236}">
                  <a16:creationId xmlns:a16="http://schemas.microsoft.com/office/drawing/2014/main" id="{FB881FAC-5658-E8FB-E7B6-1730748C72FB}"/>
                </a:ext>
              </a:extLst>
            </p:cNvPr>
            <p:cNvSpPr/>
            <p:nvPr/>
          </p:nvSpPr>
          <p:spPr bwMode="auto">
            <a:xfrm>
              <a:off x="5547949" y="4643296"/>
              <a:ext cx="498919"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latin typeface="+mn-lt"/>
                </a:rPr>
                <a:t>15m</a:t>
              </a:r>
            </a:p>
            <a:p>
              <a:pPr>
                <a:defRPr/>
              </a:pPr>
              <a:endParaRPr lang="en-GB" sz="1200" b="1" dirty="0">
                <a:latin typeface="+mn-lt"/>
              </a:endParaRPr>
            </a:p>
          </p:txBody>
        </p:sp>
        <p:sp>
          <p:nvSpPr>
            <p:cNvPr id="1068" name="Rectangle 1067">
              <a:extLst>
                <a:ext uri="{FF2B5EF4-FFF2-40B4-BE49-F238E27FC236}">
                  <a16:creationId xmlns:a16="http://schemas.microsoft.com/office/drawing/2014/main" id="{85CF3E4F-0900-5BFE-9555-C7D8ABBC2902}"/>
                </a:ext>
              </a:extLst>
            </p:cNvPr>
            <p:cNvSpPr/>
            <p:nvPr/>
          </p:nvSpPr>
          <p:spPr bwMode="auto">
            <a:xfrm>
              <a:off x="3330836" y="4599656"/>
              <a:ext cx="498919"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latin typeface="+mn-lt"/>
                </a:rPr>
                <a:t>50m</a:t>
              </a:r>
            </a:p>
            <a:p>
              <a:pPr>
                <a:defRPr/>
              </a:pPr>
              <a:endParaRPr lang="en-GB" sz="1200" b="1" dirty="0">
                <a:latin typeface="+mn-lt"/>
              </a:endParaRPr>
            </a:p>
          </p:txBody>
        </p:sp>
        <p:sp>
          <p:nvSpPr>
            <p:cNvPr id="1069" name="Rectangle 1068">
              <a:extLst>
                <a:ext uri="{FF2B5EF4-FFF2-40B4-BE49-F238E27FC236}">
                  <a16:creationId xmlns:a16="http://schemas.microsoft.com/office/drawing/2014/main" id="{623E0816-6B7B-4047-01FB-81460A3AEBC4}"/>
                </a:ext>
              </a:extLst>
            </p:cNvPr>
            <p:cNvSpPr/>
            <p:nvPr/>
          </p:nvSpPr>
          <p:spPr bwMode="auto">
            <a:xfrm>
              <a:off x="929475" y="4630344"/>
              <a:ext cx="867266" cy="248482"/>
            </a:xfrm>
            <a:prstGeom prst="rect">
              <a:avLst/>
            </a:prstGeom>
            <a:noFill/>
            <a:ln w="9525" cap="flat" cmpd="sng" algn="ctr">
              <a:noFill/>
              <a:prstDash val="solid"/>
              <a:round/>
              <a:headEnd type="none" w="med" len="med"/>
              <a:tailEnd type="none" w="med" len="med"/>
            </a:ln>
            <a:effectLst/>
          </p:spPr>
          <p:txBody>
            <a:bodyPr/>
            <a:lstStyle/>
            <a:p>
              <a:pPr algn="ctr">
                <a:defRPr/>
              </a:pPr>
              <a:r>
                <a:rPr lang="en-GB" sz="1200" b="1" dirty="0">
                  <a:latin typeface="+mn-lt"/>
                </a:rPr>
                <a:t>20m Min.</a:t>
              </a:r>
            </a:p>
            <a:p>
              <a:pPr>
                <a:defRPr/>
              </a:pPr>
              <a:endParaRPr lang="en-GB" sz="1200" b="1" dirty="0">
                <a:latin typeface="+mn-lt"/>
              </a:endParaRPr>
            </a:p>
          </p:txBody>
        </p:sp>
        <p:sp>
          <p:nvSpPr>
            <p:cNvPr id="58" name="Rectangle 57">
              <a:extLst>
                <a:ext uri="{FF2B5EF4-FFF2-40B4-BE49-F238E27FC236}">
                  <a16:creationId xmlns:a16="http://schemas.microsoft.com/office/drawing/2014/main" id="{0C6C6914-EF30-73BC-FDC5-F7465AEF6252}"/>
                </a:ext>
              </a:extLst>
            </p:cNvPr>
            <p:cNvSpPr/>
            <p:nvPr/>
          </p:nvSpPr>
          <p:spPr bwMode="auto">
            <a:xfrm>
              <a:off x="4227864" y="2393546"/>
              <a:ext cx="493123" cy="23146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61" name="Rectangle 60">
              <a:extLst>
                <a:ext uri="{FF2B5EF4-FFF2-40B4-BE49-F238E27FC236}">
                  <a16:creationId xmlns:a16="http://schemas.microsoft.com/office/drawing/2014/main" id="{6B157B7B-1556-5401-2103-5871D25D114C}"/>
                </a:ext>
              </a:extLst>
            </p:cNvPr>
            <p:cNvSpPr/>
            <p:nvPr/>
          </p:nvSpPr>
          <p:spPr bwMode="auto">
            <a:xfrm>
              <a:off x="2538812" y="2407726"/>
              <a:ext cx="493123" cy="22375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81" name="TextBox 1080">
              <a:extLst>
                <a:ext uri="{FF2B5EF4-FFF2-40B4-BE49-F238E27FC236}">
                  <a16:creationId xmlns:a16="http://schemas.microsoft.com/office/drawing/2014/main" id="{A7CEE516-0315-696F-19F1-221D7CA2D238}"/>
                </a:ext>
              </a:extLst>
            </p:cNvPr>
            <p:cNvSpPr txBox="1"/>
            <p:nvPr/>
          </p:nvSpPr>
          <p:spPr bwMode="auto">
            <a:xfrm>
              <a:off x="3023464" y="2384178"/>
              <a:ext cx="1220828" cy="246221"/>
            </a:xfrm>
            <a:prstGeom prst="rect">
              <a:avLst/>
            </a:prstGeom>
            <a:noFill/>
            <a:ln>
              <a:noFill/>
            </a:ln>
          </p:spPr>
          <p:txBody>
            <a:bodyPr wrap="square">
              <a:spAutoFit/>
            </a:bodyPr>
            <a:lstStyle/>
            <a:p>
              <a:pPr algn="ctr">
                <a:defRPr/>
              </a:pPr>
              <a:r>
                <a:rPr lang="en-GB" sz="1000" b="1" dirty="0">
                  <a:latin typeface="+mn-lt"/>
                </a:rPr>
                <a:t>OFF’S CHANNEL</a:t>
              </a:r>
            </a:p>
          </p:txBody>
        </p:sp>
        <p:sp>
          <p:nvSpPr>
            <p:cNvPr id="1084" name="Rectangle 1083">
              <a:extLst>
                <a:ext uri="{FF2B5EF4-FFF2-40B4-BE49-F238E27FC236}">
                  <a16:creationId xmlns:a16="http://schemas.microsoft.com/office/drawing/2014/main" id="{9ECA4CE9-B267-A357-9D89-F78402C7C4A3}"/>
                </a:ext>
              </a:extLst>
            </p:cNvPr>
            <p:cNvSpPr/>
            <p:nvPr/>
          </p:nvSpPr>
          <p:spPr bwMode="auto">
            <a:xfrm>
              <a:off x="4232703" y="3312076"/>
              <a:ext cx="493123" cy="23146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85" name="Rectangle 1084">
              <a:extLst>
                <a:ext uri="{FF2B5EF4-FFF2-40B4-BE49-F238E27FC236}">
                  <a16:creationId xmlns:a16="http://schemas.microsoft.com/office/drawing/2014/main" id="{FE1A62AA-EA30-6DE8-C8AE-A4D747C0D3E6}"/>
                </a:ext>
              </a:extLst>
            </p:cNvPr>
            <p:cNvSpPr/>
            <p:nvPr/>
          </p:nvSpPr>
          <p:spPr bwMode="auto">
            <a:xfrm>
              <a:off x="2539949" y="3317293"/>
              <a:ext cx="493123" cy="22375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86" name="TextBox 1085">
              <a:extLst>
                <a:ext uri="{FF2B5EF4-FFF2-40B4-BE49-F238E27FC236}">
                  <a16:creationId xmlns:a16="http://schemas.microsoft.com/office/drawing/2014/main" id="{9914CCF5-8D92-3043-2334-D2758748FBFE}"/>
                </a:ext>
              </a:extLst>
            </p:cNvPr>
            <p:cNvSpPr txBox="1"/>
            <p:nvPr/>
          </p:nvSpPr>
          <p:spPr bwMode="auto">
            <a:xfrm>
              <a:off x="3052566" y="3304321"/>
              <a:ext cx="1215265" cy="246221"/>
            </a:xfrm>
            <a:prstGeom prst="rect">
              <a:avLst/>
            </a:prstGeom>
            <a:noFill/>
            <a:ln>
              <a:noFill/>
            </a:ln>
          </p:spPr>
          <p:txBody>
            <a:bodyPr wrap="square">
              <a:spAutoFit/>
            </a:bodyPr>
            <a:lstStyle/>
            <a:p>
              <a:pPr algn="ctr">
                <a:defRPr/>
              </a:pPr>
              <a:r>
                <a:rPr lang="en-GB" sz="1000" b="1" dirty="0">
                  <a:latin typeface="+mn-lt"/>
                </a:rPr>
                <a:t>OFF’S CHANNEL</a:t>
              </a:r>
            </a:p>
          </p:txBody>
        </p:sp>
        <p:sp>
          <p:nvSpPr>
            <p:cNvPr id="1088" name="Rectangle 1087">
              <a:extLst>
                <a:ext uri="{FF2B5EF4-FFF2-40B4-BE49-F238E27FC236}">
                  <a16:creationId xmlns:a16="http://schemas.microsoft.com/office/drawing/2014/main" id="{DA029200-B256-73D2-2112-DF2CF51CCD83}"/>
                </a:ext>
              </a:extLst>
            </p:cNvPr>
            <p:cNvSpPr/>
            <p:nvPr/>
          </p:nvSpPr>
          <p:spPr bwMode="auto">
            <a:xfrm>
              <a:off x="4232702" y="4092864"/>
              <a:ext cx="493123" cy="23146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89" name="Rectangle 1088">
              <a:extLst>
                <a:ext uri="{FF2B5EF4-FFF2-40B4-BE49-F238E27FC236}">
                  <a16:creationId xmlns:a16="http://schemas.microsoft.com/office/drawing/2014/main" id="{7AD88A90-7986-C20A-0426-E9EEC79ED462}"/>
                </a:ext>
              </a:extLst>
            </p:cNvPr>
            <p:cNvSpPr/>
            <p:nvPr/>
          </p:nvSpPr>
          <p:spPr bwMode="auto">
            <a:xfrm>
              <a:off x="2527389" y="4097233"/>
              <a:ext cx="493123" cy="22375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FNM</a:t>
              </a:r>
            </a:p>
            <a:p>
              <a:pPr>
                <a:defRPr/>
              </a:pPr>
              <a:endParaRPr lang="en-GB" sz="1200" b="1" dirty="0">
                <a:latin typeface="+mn-lt"/>
              </a:endParaRPr>
            </a:p>
          </p:txBody>
        </p:sp>
        <p:sp>
          <p:nvSpPr>
            <p:cNvPr id="1090" name="TextBox 1089">
              <a:extLst>
                <a:ext uri="{FF2B5EF4-FFF2-40B4-BE49-F238E27FC236}">
                  <a16:creationId xmlns:a16="http://schemas.microsoft.com/office/drawing/2014/main" id="{30E25442-9D17-E687-920A-5658C385D75F}"/>
                </a:ext>
              </a:extLst>
            </p:cNvPr>
            <p:cNvSpPr txBox="1"/>
            <p:nvPr/>
          </p:nvSpPr>
          <p:spPr bwMode="auto">
            <a:xfrm>
              <a:off x="2984510" y="4113312"/>
              <a:ext cx="1216033" cy="246221"/>
            </a:xfrm>
            <a:prstGeom prst="rect">
              <a:avLst/>
            </a:prstGeom>
            <a:noFill/>
            <a:ln>
              <a:noFill/>
            </a:ln>
          </p:spPr>
          <p:txBody>
            <a:bodyPr wrap="square">
              <a:spAutoFit/>
            </a:bodyPr>
            <a:lstStyle/>
            <a:p>
              <a:pPr algn="ctr">
                <a:defRPr/>
              </a:pPr>
              <a:r>
                <a:rPr lang="en-GB" sz="1000" b="1" dirty="0">
                  <a:latin typeface="+mn-lt"/>
                </a:rPr>
                <a:t>OFF’S CHANNEL</a:t>
              </a:r>
            </a:p>
          </p:txBody>
        </p:sp>
        <p:sp>
          <p:nvSpPr>
            <p:cNvPr id="1097" name="Rectangle 1096">
              <a:extLst>
                <a:ext uri="{FF2B5EF4-FFF2-40B4-BE49-F238E27FC236}">
                  <a16:creationId xmlns:a16="http://schemas.microsoft.com/office/drawing/2014/main" id="{7AC41126-65E5-A70D-768F-1B7740B7B631}"/>
                </a:ext>
              </a:extLst>
            </p:cNvPr>
            <p:cNvSpPr/>
            <p:nvPr/>
          </p:nvSpPr>
          <p:spPr bwMode="auto">
            <a:xfrm>
              <a:off x="5780268" y="5256838"/>
              <a:ext cx="2378550" cy="1011458"/>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dirty="0">
                  <a:latin typeface="+mn-lt"/>
                </a:rPr>
                <a:t>Officials’ Channel widths </a:t>
              </a:r>
            </a:p>
            <a:p>
              <a:pPr>
                <a:defRPr/>
              </a:pPr>
              <a:r>
                <a:rPr lang="en-GB" sz="1200" dirty="0">
                  <a:latin typeface="+mn-lt"/>
                </a:rPr>
                <a:t>- 3m Minimum (Outer)</a:t>
              </a:r>
            </a:p>
            <a:p>
              <a:pPr>
                <a:defRPr/>
              </a:pPr>
              <a:r>
                <a:rPr lang="en-GB" sz="1200" dirty="0">
                  <a:latin typeface="+mn-lt"/>
                </a:rPr>
                <a:t>- 137cm (Intermediate)</a:t>
              </a:r>
            </a:p>
            <a:p>
              <a:pPr>
                <a:defRPr/>
              </a:pPr>
              <a:r>
                <a:rPr lang="en-GB" sz="1200" dirty="0">
                  <a:latin typeface="+mn-lt"/>
                </a:rPr>
                <a:t>Funnel widths</a:t>
              </a:r>
            </a:p>
            <a:p>
              <a:pPr>
                <a:defRPr/>
              </a:pPr>
              <a:r>
                <a:rPr lang="en-GB" sz="1200" dirty="0">
                  <a:latin typeface="+mn-lt"/>
                </a:rPr>
                <a:t>- 61cm</a:t>
              </a:r>
            </a:p>
            <a:p>
              <a:pPr>
                <a:defRPr/>
              </a:pPr>
              <a:endParaRPr lang="en-GB" sz="1200" b="1" dirty="0">
                <a:latin typeface="+mn-lt"/>
              </a:endParaRPr>
            </a:p>
          </p:txBody>
        </p:sp>
        <p:sp>
          <p:nvSpPr>
            <p:cNvPr id="1098" name="TextBox 1097">
              <a:extLst>
                <a:ext uri="{FF2B5EF4-FFF2-40B4-BE49-F238E27FC236}">
                  <a16:creationId xmlns:a16="http://schemas.microsoft.com/office/drawing/2014/main" id="{A3FC49D9-7711-CA56-6C61-200EC0861883}"/>
                </a:ext>
              </a:extLst>
            </p:cNvPr>
            <p:cNvSpPr txBox="1"/>
            <p:nvPr/>
          </p:nvSpPr>
          <p:spPr bwMode="auto">
            <a:xfrm rot="16200000">
              <a:off x="4669248" y="2763028"/>
              <a:ext cx="175857" cy="246221"/>
            </a:xfrm>
            <a:prstGeom prst="rect">
              <a:avLst/>
            </a:prstGeom>
            <a:noFill/>
          </p:spPr>
          <p:txBody>
            <a:bodyPr wrap="square">
              <a:spAutoFit/>
            </a:bodyPr>
            <a:lstStyle/>
            <a:p>
              <a:pPr algn="ctr">
                <a:defRPr/>
              </a:pPr>
              <a:r>
                <a:rPr lang="en-GB" sz="1000" b="1" dirty="0">
                  <a:latin typeface="+mn-lt"/>
                </a:rPr>
                <a:t>1</a:t>
              </a:r>
            </a:p>
          </p:txBody>
        </p:sp>
        <p:sp>
          <p:nvSpPr>
            <p:cNvPr id="1099" name="TextBox 1098">
              <a:extLst>
                <a:ext uri="{FF2B5EF4-FFF2-40B4-BE49-F238E27FC236}">
                  <a16:creationId xmlns:a16="http://schemas.microsoft.com/office/drawing/2014/main" id="{A6D5A6B3-3B43-208B-D963-B21B776B5274}"/>
                </a:ext>
              </a:extLst>
            </p:cNvPr>
            <p:cNvSpPr txBox="1"/>
            <p:nvPr/>
          </p:nvSpPr>
          <p:spPr bwMode="auto">
            <a:xfrm rot="16200000">
              <a:off x="4634093" y="3605663"/>
              <a:ext cx="175857" cy="246221"/>
            </a:xfrm>
            <a:prstGeom prst="rect">
              <a:avLst/>
            </a:prstGeom>
            <a:noFill/>
          </p:spPr>
          <p:txBody>
            <a:bodyPr wrap="square">
              <a:spAutoFit/>
            </a:bodyPr>
            <a:lstStyle/>
            <a:p>
              <a:pPr algn="ctr">
                <a:defRPr/>
              </a:pPr>
              <a:r>
                <a:rPr lang="en-GB" sz="1000" b="1" dirty="0">
                  <a:latin typeface="+mn-lt"/>
                </a:rPr>
                <a:t>3</a:t>
              </a:r>
            </a:p>
          </p:txBody>
        </p:sp>
        <p:sp>
          <p:nvSpPr>
            <p:cNvPr id="1100" name="TextBox 1099">
              <a:extLst>
                <a:ext uri="{FF2B5EF4-FFF2-40B4-BE49-F238E27FC236}">
                  <a16:creationId xmlns:a16="http://schemas.microsoft.com/office/drawing/2014/main" id="{710A25B8-F7D1-AEC5-1A6C-85F65F708B36}"/>
                </a:ext>
              </a:extLst>
            </p:cNvPr>
            <p:cNvSpPr txBox="1"/>
            <p:nvPr/>
          </p:nvSpPr>
          <p:spPr bwMode="auto">
            <a:xfrm rot="16200000">
              <a:off x="4643197" y="3825914"/>
              <a:ext cx="175857" cy="246221"/>
            </a:xfrm>
            <a:prstGeom prst="rect">
              <a:avLst/>
            </a:prstGeom>
            <a:noFill/>
          </p:spPr>
          <p:txBody>
            <a:bodyPr wrap="square">
              <a:spAutoFit/>
            </a:bodyPr>
            <a:lstStyle/>
            <a:p>
              <a:pPr algn="ctr">
                <a:defRPr/>
              </a:pPr>
              <a:r>
                <a:rPr lang="en-GB" sz="1000" b="1" dirty="0">
                  <a:latin typeface="+mn-lt"/>
                </a:rPr>
                <a:t>4</a:t>
              </a:r>
            </a:p>
          </p:txBody>
        </p:sp>
        <p:sp>
          <p:nvSpPr>
            <p:cNvPr id="5" name="Rectangle 4">
              <a:extLst>
                <a:ext uri="{FF2B5EF4-FFF2-40B4-BE49-F238E27FC236}">
                  <a16:creationId xmlns:a16="http://schemas.microsoft.com/office/drawing/2014/main" id="{ED8B1F4F-ED7D-6F7D-EE4B-706D58BB728B}"/>
                </a:ext>
              </a:extLst>
            </p:cNvPr>
            <p:cNvSpPr/>
            <p:nvPr/>
          </p:nvSpPr>
          <p:spPr bwMode="auto">
            <a:xfrm>
              <a:off x="5283840" y="2481025"/>
              <a:ext cx="493123" cy="23146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000" b="1" dirty="0">
                  <a:latin typeface="+mn-lt"/>
                </a:rPr>
                <a:t>FNS</a:t>
              </a:r>
            </a:p>
            <a:p>
              <a:pPr>
                <a:defRPr/>
              </a:pPr>
              <a:endParaRPr lang="en-GB" sz="1200" b="1" dirty="0">
                <a:latin typeface="+mn-lt"/>
              </a:endParaRPr>
            </a:p>
          </p:txBody>
        </p:sp>
      </p:grpSp>
    </p:spTree>
    <p:extLst>
      <p:ext uri="{BB962C8B-B14F-4D97-AF65-F5344CB8AC3E}">
        <p14:creationId xmlns:p14="http://schemas.microsoft.com/office/powerpoint/2010/main" val="2872230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0DF15B7-25E5-7496-09EC-DD6011BFB587}"/>
              </a:ext>
            </a:extLst>
          </p:cNvPr>
          <p:cNvSpPr/>
          <p:nvPr/>
        </p:nvSpPr>
        <p:spPr>
          <a:xfrm>
            <a:off x="631899" y="1455167"/>
            <a:ext cx="6673622"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9</a:t>
            </a:r>
          </a:p>
          <a:p>
            <a:pPr eaLnBrk="1" hangingPunct="1">
              <a:defRPr/>
            </a:pPr>
            <a:r>
              <a:rPr lang="en-US" altLang="en-US" b="1" dirty="0">
                <a:solidFill>
                  <a:srgbClr val="00367C"/>
                </a:solidFill>
                <a:latin typeface="+mj-lt"/>
              </a:rPr>
              <a:t>Large Races: Four-Funnel Finish</a:t>
            </a:r>
          </a:p>
        </p:txBody>
      </p:sp>
      <p:sp>
        <p:nvSpPr>
          <p:cNvPr id="4" name="Rectangle 2">
            <a:extLst>
              <a:ext uri="{FF2B5EF4-FFF2-40B4-BE49-F238E27FC236}">
                <a16:creationId xmlns:a16="http://schemas.microsoft.com/office/drawing/2014/main" id="{2EC3633B-F133-5C12-5649-41A966D557AE}"/>
              </a:ext>
            </a:extLst>
          </p:cNvPr>
          <p:cNvSpPr>
            <a:spLocks noChangeArrowheads="1"/>
          </p:cNvSpPr>
          <p:nvPr/>
        </p:nvSpPr>
        <p:spPr bwMode="auto">
          <a:xfrm>
            <a:off x="631899" y="2286164"/>
            <a:ext cx="7916713"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‘V’ shaped wedges are constructed from a point 2-3 metres ahead on the funnels, to block off the Officials’ Channels so that runners do not enter them by mistake.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Small gaps are left on either side of Officials’ Channel to allow officials to enter / leave the system.</a:t>
            </a:r>
          </a:p>
          <a:p>
            <a:pPr marL="342900" indent="-342900" eaLnBrk="1" hangingPunct="1">
              <a:spcBef>
                <a:spcPct val="0"/>
              </a:spcBef>
              <a:spcAft>
                <a:spcPts val="800"/>
              </a:spcAft>
              <a:buClrTx/>
            </a:pPr>
            <a:r>
              <a:rPr lang="en-GB" altLang="en-US" sz="2200" b="1" dirty="0">
                <a:latin typeface="+mn-lt"/>
                <a:cs typeface="Arial" panose="020B0604020202020204" pitchFamily="34" charset="0"/>
              </a:rPr>
              <a:t>A strong guide rope is fixed to the apex of the central ‘V’ so that it ends just short of the finish line. </a:t>
            </a:r>
          </a:p>
          <a:p>
            <a:pPr marL="342900" indent="-342900" eaLnBrk="1" hangingPunct="1">
              <a:spcBef>
                <a:spcPct val="0"/>
              </a:spcBef>
              <a:buClrTx/>
            </a:pPr>
            <a:r>
              <a:rPr lang="en-GB" altLang="en-US" sz="2200" b="1" dirty="0">
                <a:latin typeface="+mn-lt"/>
                <a:cs typeface="Arial" panose="020B0604020202020204" pitchFamily="34" charset="0"/>
              </a:rPr>
              <a:t>The rope is held by the Rope Control Steward, who assumes sole responsibility for its control. </a:t>
            </a:r>
          </a:p>
        </p:txBody>
      </p:sp>
      <p:sp>
        <p:nvSpPr>
          <p:cNvPr id="3" name="Slide Number Placeholder 2">
            <a:extLst>
              <a:ext uri="{FF2B5EF4-FFF2-40B4-BE49-F238E27FC236}">
                <a16:creationId xmlns:a16="http://schemas.microsoft.com/office/drawing/2014/main" id="{C7BDB867-5567-C1D0-E53D-53E3EBE457E6}"/>
              </a:ext>
            </a:extLst>
          </p:cNvPr>
          <p:cNvSpPr>
            <a:spLocks noGrp="1"/>
          </p:cNvSpPr>
          <p:nvPr>
            <p:ph type="sldNum" sz="quarter" idx="10"/>
          </p:nvPr>
        </p:nvSpPr>
        <p:spPr/>
        <p:txBody>
          <a:bodyPr/>
          <a:lstStyle/>
          <a:p>
            <a:fld id="{02A65027-5D95-4BC0-89B4-69ED8CA3508E}" type="slidenum">
              <a:rPr lang="en-GB" smtClean="0"/>
              <a:t>22</a:t>
            </a:fld>
            <a:endParaRPr lang="en-GB"/>
          </a:p>
        </p:txBody>
      </p:sp>
    </p:spTree>
    <p:extLst>
      <p:ext uri="{BB962C8B-B14F-4D97-AF65-F5344CB8AC3E}">
        <p14:creationId xmlns:p14="http://schemas.microsoft.com/office/powerpoint/2010/main" val="2138013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C198E0-CDDD-C731-5E34-A6F4A193F1E0}"/>
              </a:ext>
            </a:extLst>
          </p:cNvPr>
          <p:cNvSpPr/>
          <p:nvPr/>
        </p:nvSpPr>
        <p:spPr>
          <a:xfrm>
            <a:off x="629816" y="1233447"/>
            <a:ext cx="6845144"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10</a:t>
            </a:r>
          </a:p>
          <a:p>
            <a:pPr eaLnBrk="1" hangingPunct="1">
              <a:defRPr/>
            </a:pPr>
            <a:r>
              <a:rPr lang="en-US" altLang="en-US" b="1" dirty="0">
                <a:solidFill>
                  <a:srgbClr val="00367C"/>
                </a:solidFill>
                <a:latin typeface="+mj-lt"/>
              </a:rPr>
              <a:t>Large Races: Four-Funnel Finish</a:t>
            </a:r>
          </a:p>
        </p:txBody>
      </p:sp>
      <p:sp>
        <p:nvSpPr>
          <p:cNvPr id="49155" name="Rectangle 2">
            <a:extLst>
              <a:ext uri="{FF2B5EF4-FFF2-40B4-BE49-F238E27FC236}">
                <a16:creationId xmlns:a16="http://schemas.microsoft.com/office/drawing/2014/main" id="{7380DB54-B1EA-4578-7C8E-3CD18D6B46BE}"/>
              </a:ext>
            </a:extLst>
          </p:cNvPr>
          <p:cNvSpPr>
            <a:spLocks noChangeArrowheads="1"/>
          </p:cNvSpPr>
          <p:nvPr/>
        </p:nvSpPr>
        <p:spPr bwMode="auto">
          <a:xfrm>
            <a:off x="627808" y="2086493"/>
            <a:ext cx="792088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5750" indent="-285750" eaLnBrk="1" hangingPunct="1">
              <a:spcBef>
                <a:spcPct val="0"/>
              </a:spcBef>
              <a:spcAft>
                <a:spcPts val="800"/>
              </a:spcAft>
              <a:buClrTx/>
            </a:pPr>
            <a:r>
              <a:rPr lang="en-GB" altLang="en-US" b="1" dirty="0">
                <a:latin typeface="+mn-lt"/>
                <a:cs typeface="Arial" panose="020B0604020202020204" pitchFamily="34" charset="0"/>
              </a:rPr>
              <a:t>The funnel system will have a Chief Rope Controller responsible for its overall operation.</a:t>
            </a:r>
          </a:p>
          <a:p>
            <a:pPr marL="285750" indent="-285750" eaLnBrk="1" hangingPunct="1">
              <a:spcBef>
                <a:spcPct val="0"/>
              </a:spcBef>
              <a:spcAft>
                <a:spcPts val="800"/>
              </a:spcAft>
              <a:buClrTx/>
            </a:pPr>
            <a:r>
              <a:rPr lang="en-GB" altLang="en-US" b="1" dirty="0">
                <a:latin typeface="+mn-lt"/>
                <a:cs typeface="Arial" panose="020B0604020202020204" pitchFamily="34" charset="0"/>
              </a:rPr>
              <a:t>Timekeepers and their Recorders are stationed at the finish line and should aim to record individual times for as long as this is feasible.</a:t>
            </a:r>
          </a:p>
          <a:p>
            <a:pPr marL="285750" indent="-285750" eaLnBrk="1" hangingPunct="1">
              <a:spcBef>
                <a:spcPct val="0"/>
              </a:spcBef>
              <a:spcAft>
                <a:spcPts val="800"/>
              </a:spcAft>
              <a:buClrTx/>
            </a:pPr>
            <a:r>
              <a:rPr lang="en-GB" altLang="en-US" b="1" dirty="0">
                <a:latin typeface="+mn-lt"/>
                <a:cs typeface="Arial" panose="020B0604020202020204" pitchFamily="34" charset="0"/>
              </a:rPr>
              <a:t>If the finish rate becomes too rapid, then they revert to taking spot times, by recording times and bib numbers of selected runners at appropriate intervals.</a:t>
            </a:r>
          </a:p>
          <a:p>
            <a:pPr marL="285750" indent="-285750" eaLnBrk="1" hangingPunct="1">
              <a:spcBef>
                <a:spcPct val="0"/>
              </a:spcBef>
              <a:spcAft>
                <a:spcPts val="1200"/>
              </a:spcAft>
              <a:buClrTx/>
            </a:pPr>
            <a:r>
              <a:rPr lang="en-GB" altLang="en-US" b="1" dirty="0">
                <a:latin typeface="+mn-lt"/>
                <a:cs typeface="Arial" panose="020B0604020202020204" pitchFamily="34" charset="0"/>
              </a:rPr>
              <a:t>In the case of close finishes by two or more runners, their order is indicated by the Finish Judge and guided into the funnel in the appropriate order by a Funnel Steward.</a:t>
            </a:r>
          </a:p>
        </p:txBody>
      </p:sp>
      <p:sp>
        <p:nvSpPr>
          <p:cNvPr id="3" name="Slide Number Placeholder 2">
            <a:extLst>
              <a:ext uri="{FF2B5EF4-FFF2-40B4-BE49-F238E27FC236}">
                <a16:creationId xmlns:a16="http://schemas.microsoft.com/office/drawing/2014/main" id="{2F985B19-CE75-D98B-FBD8-600DEB3EABE9}"/>
              </a:ext>
            </a:extLst>
          </p:cNvPr>
          <p:cNvSpPr>
            <a:spLocks noGrp="1"/>
          </p:cNvSpPr>
          <p:nvPr>
            <p:ph type="sldNum" sz="quarter" idx="10"/>
          </p:nvPr>
        </p:nvSpPr>
        <p:spPr/>
        <p:txBody>
          <a:bodyPr/>
          <a:lstStyle/>
          <a:p>
            <a:fld id="{02A65027-5D95-4BC0-89B4-69ED8CA3508E}" type="slidenum">
              <a:rPr lang="en-GB" smtClean="0"/>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AD9A5-703B-DA32-4613-8799A3046CE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6337EE4-6334-8FC0-9E30-2E7461CBDDE8}"/>
              </a:ext>
            </a:extLst>
          </p:cNvPr>
          <p:cNvSpPr/>
          <p:nvPr/>
        </p:nvSpPr>
        <p:spPr>
          <a:xfrm>
            <a:off x="1167684" y="1233447"/>
            <a:ext cx="6845144"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11</a:t>
            </a:r>
          </a:p>
          <a:p>
            <a:pPr eaLnBrk="1" hangingPunct="1">
              <a:defRPr/>
            </a:pPr>
            <a:r>
              <a:rPr lang="en-US" altLang="en-US" b="1" dirty="0">
                <a:solidFill>
                  <a:srgbClr val="00367C"/>
                </a:solidFill>
                <a:latin typeface="+mj-lt"/>
              </a:rPr>
              <a:t>Large Races: Four-Funnel Finish</a:t>
            </a:r>
          </a:p>
        </p:txBody>
      </p:sp>
      <p:sp>
        <p:nvSpPr>
          <p:cNvPr id="49155" name="Rectangle 2">
            <a:extLst>
              <a:ext uri="{FF2B5EF4-FFF2-40B4-BE49-F238E27FC236}">
                <a16:creationId xmlns:a16="http://schemas.microsoft.com/office/drawing/2014/main" id="{7F5B8920-646B-577B-4A82-4C8945959493}"/>
              </a:ext>
            </a:extLst>
          </p:cNvPr>
          <p:cNvSpPr>
            <a:spLocks noChangeArrowheads="1"/>
          </p:cNvSpPr>
          <p:nvPr/>
        </p:nvSpPr>
        <p:spPr bwMode="auto">
          <a:xfrm>
            <a:off x="2321000" y="2064444"/>
            <a:ext cx="4538512" cy="3990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buNone/>
            </a:pPr>
            <a:r>
              <a:rPr lang="en-GB" altLang="en-US" b="1" dirty="0">
                <a:latin typeface="+mn-lt"/>
                <a:cs typeface="Arial" panose="020B0604020202020204" pitchFamily="34" charset="0"/>
              </a:rPr>
              <a:t>Each funnel will have a team of:</a:t>
            </a:r>
          </a:p>
          <a:p>
            <a:pPr marL="342000" indent="-342900" eaLnBrk="1" hangingPunct="1">
              <a:spcBef>
                <a:spcPct val="0"/>
              </a:spcBef>
              <a:spcAft>
                <a:spcPts val="800"/>
              </a:spcAft>
              <a:buClrTx/>
              <a:buSzPct val="80000"/>
              <a:buFont typeface="Courier New" panose="02070309020205020404" pitchFamily="49" charset="0"/>
              <a:buChar char="o"/>
            </a:pPr>
            <a:r>
              <a:rPr lang="en-GB" altLang="en-US" b="1" dirty="0">
                <a:latin typeface="+mn-lt"/>
                <a:cs typeface="Arial" panose="020B0604020202020204" pitchFamily="34" charset="0"/>
              </a:rPr>
              <a:t>Disc (or Pin) Controller</a:t>
            </a:r>
          </a:p>
          <a:p>
            <a:pPr marL="342000" indent="-342900" eaLnBrk="1" hangingPunct="1">
              <a:spcBef>
                <a:spcPct val="0"/>
              </a:spcBef>
              <a:spcAft>
                <a:spcPts val="800"/>
              </a:spcAft>
              <a:buClrTx/>
              <a:buSzPct val="80000"/>
              <a:buFont typeface="Courier New" panose="02070309020205020404" pitchFamily="49" charset="0"/>
              <a:buChar char="o"/>
            </a:pPr>
            <a:r>
              <a:rPr lang="en-GB" altLang="en-US" b="1" dirty="0">
                <a:latin typeface="+mn-lt"/>
                <a:cs typeface="Arial" panose="020B0604020202020204" pitchFamily="34" charset="0"/>
              </a:rPr>
              <a:t>Batch Separator</a:t>
            </a:r>
          </a:p>
          <a:p>
            <a:pPr marL="342000" indent="-342900" eaLnBrk="1" hangingPunct="1">
              <a:spcBef>
                <a:spcPct val="0"/>
              </a:spcBef>
              <a:spcAft>
                <a:spcPts val="800"/>
              </a:spcAft>
              <a:buClrTx/>
              <a:buSzPct val="80000"/>
              <a:buFont typeface="Courier New" panose="02070309020205020404" pitchFamily="49" charset="0"/>
              <a:buChar char="o"/>
            </a:pPr>
            <a:r>
              <a:rPr lang="en-GB" altLang="en-US" b="1" dirty="0">
                <a:latin typeface="+mn-lt"/>
                <a:cs typeface="Arial" panose="020B0604020202020204" pitchFamily="34" charset="0"/>
              </a:rPr>
              <a:t>Funnel Blocker</a:t>
            </a:r>
          </a:p>
          <a:p>
            <a:pPr marL="342000" indent="-342900" eaLnBrk="1" hangingPunct="1">
              <a:spcBef>
                <a:spcPct val="0"/>
              </a:spcBef>
              <a:spcAft>
                <a:spcPts val="800"/>
              </a:spcAft>
              <a:buClrTx/>
              <a:buSzPct val="80000"/>
              <a:buFont typeface="Courier New" panose="02070309020205020404" pitchFamily="49" charset="0"/>
              <a:buChar char="o"/>
            </a:pPr>
            <a:r>
              <a:rPr lang="en-GB" altLang="en-US" b="1" dirty="0">
                <a:latin typeface="+mn-lt"/>
                <a:cs typeface="Arial" panose="020B0604020202020204" pitchFamily="34" charset="0"/>
              </a:rPr>
              <a:t>Funnel Steward</a:t>
            </a:r>
          </a:p>
          <a:p>
            <a:pPr marL="342000" indent="-342900" eaLnBrk="1" hangingPunct="1">
              <a:spcBef>
                <a:spcPct val="0"/>
              </a:spcBef>
              <a:spcAft>
                <a:spcPts val="800"/>
              </a:spcAft>
              <a:buClrTx/>
              <a:buSzPct val="80000"/>
              <a:buFont typeface="Courier New" panose="02070309020205020404" pitchFamily="49" charset="0"/>
              <a:buChar char="o"/>
            </a:pPr>
            <a:r>
              <a:rPr lang="en-GB" altLang="en-US" b="1" dirty="0">
                <a:latin typeface="+mn-lt"/>
                <a:cs typeface="Arial" panose="020B0604020202020204" pitchFamily="34" charset="0"/>
              </a:rPr>
              <a:t>Funnel Marshals</a:t>
            </a:r>
          </a:p>
          <a:p>
            <a:pPr marL="342000" indent="-342900" eaLnBrk="1" hangingPunct="1">
              <a:spcBef>
                <a:spcPct val="0"/>
              </a:spcBef>
              <a:spcAft>
                <a:spcPts val="800"/>
              </a:spcAft>
              <a:buClrTx/>
              <a:buSzPct val="80000"/>
              <a:buFont typeface="Courier New" panose="02070309020205020404" pitchFamily="49" charset="0"/>
              <a:buChar char="o"/>
            </a:pPr>
            <a:r>
              <a:rPr lang="en-GB" altLang="en-US" b="1" dirty="0">
                <a:latin typeface="+mn-lt"/>
                <a:cs typeface="Arial" panose="020B0604020202020204" pitchFamily="34" charset="0"/>
              </a:rPr>
              <a:t>Finish Number Caller</a:t>
            </a:r>
          </a:p>
          <a:p>
            <a:pPr marL="342000" indent="-342900" eaLnBrk="1" hangingPunct="1">
              <a:spcBef>
                <a:spcPct val="0"/>
              </a:spcBef>
              <a:spcAft>
                <a:spcPts val="800"/>
              </a:spcAft>
              <a:buClrTx/>
              <a:buSzPct val="80000"/>
              <a:buFont typeface="Courier New" panose="02070309020205020404" pitchFamily="49" charset="0"/>
              <a:buChar char="o"/>
            </a:pPr>
            <a:r>
              <a:rPr lang="en-GB" altLang="en-US" b="1" dirty="0">
                <a:latin typeface="+mn-lt"/>
                <a:cs typeface="Arial" panose="020B0604020202020204" pitchFamily="34" charset="0"/>
              </a:rPr>
              <a:t>Finish Number Recorder</a:t>
            </a:r>
          </a:p>
          <a:p>
            <a:pPr marL="342000" indent="-342900" eaLnBrk="1" hangingPunct="1">
              <a:spcBef>
                <a:spcPct val="0"/>
              </a:spcBef>
              <a:spcAft>
                <a:spcPts val="1200"/>
              </a:spcAft>
              <a:buClrTx/>
              <a:buSzPct val="80000"/>
              <a:buFont typeface="Courier New" panose="02070309020205020404" pitchFamily="49" charset="0"/>
              <a:buChar char="o"/>
            </a:pPr>
            <a:r>
              <a:rPr lang="en-GB" altLang="en-US" b="1" dirty="0">
                <a:latin typeface="+mn-lt"/>
                <a:cs typeface="Arial" panose="020B0604020202020204" pitchFamily="34" charset="0"/>
              </a:rPr>
              <a:t>If tear-off tags are being used, Two Number De-taggers</a:t>
            </a:r>
          </a:p>
        </p:txBody>
      </p:sp>
      <p:sp>
        <p:nvSpPr>
          <p:cNvPr id="3" name="Slide Number Placeholder 2">
            <a:extLst>
              <a:ext uri="{FF2B5EF4-FFF2-40B4-BE49-F238E27FC236}">
                <a16:creationId xmlns:a16="http://schemas.microsoft.com/office/drawing/2014/main" id="{89CC1F7B-3947-5DD2-828F-B115D7153D16}"/>
              </a:ext>
            </a:extLst>
          </p:cNvPr>
          <p:cNvSpPr>
            <a:spLocks noGrp="1"/>
          </p:cNvSpPr>
          <p:nvPr>
            <p:ph type="sldNum" sz="quarter" idx="10"/>
          </p:nvPr>
        </p:nvSpPr>
        <p:spPr/>
        <p:txBody>
          <a:bodyPr/>
          <a:lstStyle/>
          <a:p>
            <a:fld id="{02A65027-5D95-4BC0-89B4-69ED8CA3508E}" type="slidenum">
              <a:rPr lang="en-GB" smtClean="0"/>
              <a:t>24</a:t>
            </a:fld>
            <a:endParaRPr lang="en-GB"/>
          </a:p>
        </p:txBody>
      </p:sp>
    </p:spTree>
    <p:extLst>
      <p:ext uri="{BB962C8B-B14F-4D97-AF65-F5344CB8AC3E}">
        <p14:creationId xmlns:p14="http://schemas.microsoft.com/office/powerpoint/2010/main" val="5110296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1F96768-BA7D-4096-370B-F0E5CE5B9E5B}"/>
              </a:ext>
            </a:extLst>
          </p:cNvPr>
          <p:cNvSpPr/>
          <p:nvPr/>
        </p:nvSpPr>
        <p:spPr>
          <a:xfrm>
            <a:off x="670875" y="1268760"/>
            <a:ext cx="6845144" cy="830997"/>
          </a:xfrm>
          <a:prstGeom prst="rect">
            <a:avLst/>
          </a:prstGeom>
        </p:spPr>
        <p:txBody>
          <a:bodyPr wrap="none">
            <a:spAutoFit/>
          </a:bodyPr>
          <a:lstStyle/>
          <a:p>
            <a:pPr eaLnBrk="1" hangingPunct="1">
              <a:defRPr/>
            </a:pPr>
            <a:r>
              <a:rPr lang="en-US" altLang="en-US" b="1" dirty="0">
                <a:solidFill>
                  <a:srgbClr val="00367C"/>
                </a:solidFill>
                <a:latin typeface="+mj-lt"/>
              </a:rPr>
              <a:t>Finish Director - Operating a Funnel Finish 12</a:t>
            </a:r>
          </a:p>
          <a:p>
            <a:pPr eaLnBrk="1" hangingPunct="1">
              <a:defRPr/>
            </a:pPr>
            <a:r>
              <a:rPr lang="en-US" altLang="en-US" b="1" dirty="0">
                <a:solidFill>
                  <a:srgbClr val="00367C"/>
                </a:solidFill>
                <a:latin typeface="+mj-lt"/>
              </a:rPr>
              <a:t>Large Races: Four-Funnel Finish</a:t>
            </a:r>
          </a:p>
        </p:txBody>
      </p:sp>
      <p:sp>
        <p:nvSpPr>
          <p:cNvPr id="50179" name="Rectangle 2">
            <a:extLst>
              <a:ext uri="{FF2B5EF4-FFF2-40B4-BE49-F238E27FC236}">
                <a16:creationId xmlns:a16="http://schemas.microsoft.com/office/drawing/2014/main" id="{F6A8472D-B8BF-098E-6E0D-6917091D1BB0}"/>
              </a:ext>
            </a:extLst>
          </p:cNvPr>
          <p:cNvSpPr>
            <a:spLocks noChangeArrowheads="1"/>
          </p:cNvSpPr>
          <p:nvPr/>
        </p:nvSpPr>
        <p:spPr bwMode="auto">
          <a:xfrm>
            <a:off x="670875" y="2081918"/>
            <a:ext cx="7981376" cy="4226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The funnel system will have a set of numbered Discs (or Pins if tear-off tags are used) assigned to it and located on a board at the head of the central Officials Channel, under the control of a Disc (or Pin) Controller.</a:t>
            </a:r>
          </a:p>
          <a:p>
            <a:pPr marL="342900" indent="-342900" eaLnBrk="1" hangingPunct="1">
              <a:spcBef>
                <a:spcPct val="0"/>
              </a:spcBef>
              <a:spcAft>
                <a:spcPts val="800"/>
              </a:spcAft>
              <a:buClrTx/>
            </a:pPr>
            <a:r>
              <a:rPr lang="en-GB" altLang="en-US" sz="2200" b="1" dirty="0">
                <a:latin typeface="+mn-lt"/>
                <a:cs typeface="Arial" panose="020B0604020202020204" pitchFamily="34" charset="0"/>
              </a:rPr>
              <a:t>As the first runner approaches, the Rope Control Steward will be at ‘</a:t>
            </a:r>
            <a:r>
              <a:rPr lang="en-GB" altLang="en-US" sz="2200" b="1" dirty="0">
                <a:solidFill>
                  <a:srgbClr val="FF0000"/>
                </a:solidFill>
                <a:latin typeface="+mn-lt"/>
                <a:cs typeface="Arial" panose="020B0604020202020204" pitchFamily="34" charset="0"/>
              </a:rPr>
              <a:t>A</a:t>
            </a:r>
            <a:r>
              <a:rPr lang="en-GB" altLang="en-US" sz="2200" b="1" dirty="0">
                <a:latin typeface="+mn-lt"/>
                <a:cs typeface="Arial" panose="020B0604020202020204" pitchFamily="34" charset="0"/>
              </a:rPr>
              <a:t>’.</a:t>
            </a:r>
          </a:p>
          <a:p>
            <a:pPr marL="342900" indent="-342900" eaLnBrk="1" hangingPunct="1">
              <a:spcBef>
                <a:spcPct val="0"/>
              </a:spcBef>
              <a:spcAft>
                <a:spcPts val="800"/>
              </a:spcAft>
              <a:buClrTx/>
            </a:pPr>
            <a:r>
              <a:rPr lang="en-GB" altLang="en-US" sz="2200" b="1" dirty="0">
                <a:latin typeface="+mn-lt"/>
                <a:cs typeface="Arial" panose="020B0604020202020204" pitchFamily="34" charset="0"/>
              </a:rPr>
              <a:t>Funnel Blocker closes Funnel 2 to approaching runners. Only Funnel 1 will be open.</a:t>
            </a:r>
          </a:p>
          <a:p>
            <a:pPr marL="342900" indent="-342900" eaLnBrk="1" hangingPunct="1">
              <a:spcBef>
                <a:spcPct val="0"/>
              </a:spcBef>
              <a:spcAft>
                <a:spcPts val="800"/>
              </a:spcAft>
              <a:buClrTx/>
            </a:pPr>
            <a:r>
              <a:rPr lang="en-GB" altLang="en-US" sz="2200" b="1" dirty="0">
                <a:latin typeface="+mn-lt"/>
                <a:cs typeface="Arial" panose="020B0604020202020204" pitchFamily="34" charset="0"/>
              </a:rPr>
              <a:t>The Disc Controller gives the first Disc to Separator. </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The Batch Separator enters Funnel 1 to await the arrival of the first runners. </a:t>
            </a:r>
          </a:p>
        </p:txBody>
      </p:sp>
      <p:sp>
        <p:nvSpPr>
          <p:cNvPr id="3" name="Slide Number Placeholder 2">
            <a:extLst>
              <a:ext uri="{FF2B5EF4-FFF2-40B4-BE49-F238E27FC236}">
                <a16:creationId xmlns:a16="http://schemas.microsoft.com/office/drawing/2014/main" id="{A4E0A4F6-38AF-128A-4181-A4F8DA7E6AE9}"/>
              </a:ext>
            </a:extLst>
          </p:cNvPr>
          <p:cNvSpPr>
            <a:spLocks noGrp="1"/>
          </p:cNvSpPr>
          <p:nvPr>
            <p:ph type="sldNum" sz="quarter" idx="10"/>
          </p:nvPr>
        </p:nvSpPr>
        <p:spPr/>
        <p:txBody>
          <a:bodyPr/>
          <a:lstStyle/>
          <a:p>
            <a:fld id="{02A65027-5D95-4BC0-89B4-69ED8CA3508E}" type="slidenum">
              <a:rPr lang="en-GB" smtClean="0"/>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4394ED-D83D-D668-D464-9DBD5FD22B53}"/>
              </a:ext>
            </a:extLst>
          </p:cNvPr>
          <p:cNvSpPr/>
          <p:nvPr/>
        </p:nvSpPr>
        <p:spPr>
          <a:xfrm>
            <a:off x="487681" y="1332436"/>
            <a:ext cx="6845144" cy="830997"/>
          </a:xfrm>
          <a:prstGeom prst="rect">
            <a:avLst/>
          </a:prstGeom>
        </p:spPr>
        <p:txBody>
          <a:bodyPr wrap="none">
            <a:spAutoFit/>
          </a:bodyPr>
          <a:lstStyle/>
          <a:p>
            <a:pPr eaLnBrk="1" hangingPunct="1">
              <a:defRPr/>
            </a:pPr>
            <a:r>
              <a:rPr lang="en-GB" altLang="en-US" b="1" dirty="0">
                <a:solidFill>
                  <a:srgbClr val="00367C"/>
                </a:solidFill>
                <a:latin typeface="+mj-lt"/>
              </a:rPr>
              <a:t>Finish Director - Operating a Funnel Finish 13</a:t>
            </a:r>
          </a:p>
          <a:p>
            <a:pPr eaLnBrk="1" hangingPunct="1">
              <a:defRPr/>
            </a:pPr>
            <a:r>
              <a:rPr lang="en-GB" altLang="en-US" b="1" dirty="0">
                <a:solidFill>
                  <a:srgbClr val="00367C"/>
                </a:solidFill>
                <a:latin typeface="+mj-lt"/>
              </a:rPr>
              <a:t>Large Races: Four-Funnel Finish</a:t>
            </a:r>
          </a:p>
        </p:txBody>
      </p:sp>
      <p:sp>
        <p:nvSpPr>
          <p:cNvPr id="51203" name="Rectangle 2">
            <a:extLst>
              <a:ext uri="{FF2B5EF4-FFF2-40B4-BE49-F238E27FC236}">
                <a16:creationId xmlns:a16="http://schemas.microsoft.com/office/drawing/2014/main" id="{385BC43A-39A6-BA69-B22D-F0C8998C1C28}"/>
              </a:ext>
            </a:extLst>
          </p:cNvPr>
          <p:cNvSpPr>
            <a:spLocks noChangeArrowheads="1"/>
          </p:cNvSpPr>
          <p:nvPr/>
        </p:nvSpPr>
        <p:spPr bwMode="auto">
          <a:xfrm>
            <a:off x="487681" y="2129552"/>
            <a:ext cx="8205150" cy="4226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When the Batch Separator reaches the Finish Recorders, they tell them the current Funnel Number as shown on the Disc.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The recorders start a new Funnel Recording Sheet, with the Disc number written at the top.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If tear-off tags are being used, the Batch Separator must then continue down the funnel and give the pin to the Number De-taggers.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The Batch Separator returns to the head of the funnel via the officials’ channel, ready to enter the system again.</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When Funnel 1 is full, Funnel Blocker closes the funnel.</a:t>
            </a:r>
          </a:p>
        </p:txBody>
      </p:sp>
      <p:sp>
        <p:nvSpPr>
          <p:cNvPr id="3" name="Slide Number Placeholder 2">
            <a:extLst>
              <a:ext uri="{FF2B5EF4-FFF2-40B4-BE49-F238E27FC236}">
                <a16:creationId xmlns:a16="http://schemas.microsoft.com/office/drawing/2014/main" id="{22A803D7-6ED0-ECF7-DCB8-0ABF0A0AFA80}"/>
              </a:ext>
            </a:extLst>
          </p:cNvPr>
          <p:cNvSpPr>
            <a:spLocks noGrp="1"/>
          </p:cNvSpPr>
          <p:nvPr>
            <p:ph type="sldNum" sz="quarter" idx="10"/>
          </p:nvPr>
        </p:nvSpPr>
        <p:spPr/>
        <p:txBody>
          <a:bodyPr/>
          <a:lstStyle/>
          <a:p>
            <a:fld id="{02A65027-5D95-4BC0-89B4-69ED8CA3508E}" type="slidenum">
              <a:rPr lang="en-GB" smtClean="0"/>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1873F16-EE39-1B4F-0158-80DF2F1F2926}"/>
              </a:ext>
            </a:extLst>
          </p:cNvPr>
          <p:cNvSpPr/>
          <p:nvPr/>
        </p:nvSpPr>
        <p:spPr>
          <a:xfrm>
            <a:off x="503802" y="1388103"/>
            <a:ext cx="7128790" cy="830997"/>
          </a:xfrm>
          <a:prstGeom prst="rect">
            <a:avLst/>
          </a:prstGeom>
        </p:spPr>
        <p:txBody>
          <a:bodyPr wrap="square">
            <a:spAutoFit/>
          </a:bodyPr>
          <a:lstStyle/>
          <a:p>
            <a:pPr eaLnBrk="1" hangingPunct="1">
              <a:defRPr/>
            </a:pPr>
            <a:r>
              <a:rPr lang="en-GB" altLang="en-US" b="1" dirty="0">
                <a:solidFill>
                  <a:srgbClr val="00367C"/>
                </a:solidFill>
                <a:latin typeface="+mj-lt"/>
              </a:rPr>
              <a:t>Finish Director - Operating a Funnel Finish 14</a:t>
            </a:r>
          </a:p>
          <a:p>
            <a:pPr eaLnBrk="1" hangingPunct="1">
              <a:defRPr/>
            </a:pPr>
            <a:r>
              <a:rPr lang="en-GB" altLang="en-US" b="1" dirty="0">
                <a:solidFill>
                  <a:srgbClr val="00367C"/>
                </a:solidFill>
                <a:latin typeface="+mj-lt"/>
              </a:rPr>
              <a:t>Large Races: Four-Funnel Finish</a:t>
            </a:r>
          </a:p>
        </p:txBody>
      </p:sp>
      <p:sp>
        <p:nvSpPr>
          <p:cNvPr id="52227" name="Rectangle 2">
            <a:extLst>
              <a:ext uri="{FF2B5EF4-FFF2-40B4-BE49-F238E27FC236}">
                <a16:creationId xmlns:a16="http://schemas.microsoft.com/office/drawing/2014/main" id="{BC7A7274-D045-6889-1985-A99AB6330D98}"/>
              </a:ext>
            </a:extLst>
          </p:cNvPr>
          <p:cNvSpPr>
            <a:spLocks noChangeArrowheads="1"/>
          </p:cNvSpPr>
          <p:nvPr/>
        </p:nvSpPr>
        <p:spPr bwMode="auto">
          <a:xfrm>
            <a:off x="503802" y="2219100"/>
            <a:ext cx="8172908" cy="4124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Rope Control Steward moves to position ‘</a:t>
            </a:r>
            <a:r>
              <a:rPr lang="en-GB" altLang="en-US" sz="2200" b="1" dirty="0">
                <a:solidFill>
                  <a:srgbClr val="FF0000"/>
                </a:solidFill>
                <a:latin typeface="+mn-lt"/>
                <a:cs typeface="Arial" panose="020B0604020202020204" pitchFamily="34" charset="0"/>
              </a:rPr>
              <a:t>B</a:t>
            </a:r>
            <a:r>
              <a:rPr lang="en-GB" altLang="en-US" sz="2200" b="1" dirty="0">
                <a:latin typeface="+mn-lt"/>
                <a:cs typeface="Arial" panose="020B0604020202020204" pitchFamily="34" charset="0"/>
              </a:rPr>
              <a:t>’, Funnel Blocker closes Funnel 4, leaving Funnel 3 as the open funnel.</a:t>
            </a:r>
          </a:p>
          <a:p>
            <a:pPr marL="342900" indent="-342900" eaLnBrk="1" hangingPunct="1">
              <a:spcBef>
                <a:spcPct val="0"/>
              </a:spcBef>
              <a:spcAft>
                <a:spcPts val="800"/>
              </a:spcAft>
              <a:buClrTx/>
            </a:pPr>
            <a:r>
              <a:rPr lang="en-GB" altLang="en-US" sz="2200" b="1" dirty="0">
                <a:latin typeface="+mn-lt"/>
                <a:cs typeface="Arial" panose="020B0604020202020204" pitchFamily="34" charset="0"/>
              </a:rPr>
              <a:t>Disc Controller gives second Disc to Batch Separator, who leads the next runner into open Funnel 3 and ensures that the Disc number is recorded on a fresh recording sheet by the Finish Recorders. </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When Funnel 3 is full, Blocker closes the funnel, Rope Control Steward moves back to position ‘</a:t>
            </a:r>
            <a:r>
              <a:rPr lang="en-GB" altLang="en-US" sz="2200" b="1" dirty="0">
                <a:solidFill>
                  <a:srgbClr val="FF0000"/>
                </a:solidFill>
                <a:latin typeface="+mn-lt"/>
                <a:cs typeface="Arial" panose="020B0604020202020204" pitchFamily="34" charset="0"/>
              </a:rPr>
              <a:t>A</a:t>
            </a:r>
            <a:r>
              <a:rPr lang="en-GB" altLang="en-US" sz="2200" b="1" dirty="0">
                <a:latin typeface="+mn-lt"/>
                <a:cs typeface="Arial" panose="020B0604020202020204" pitchFamily="34" charset="0"/>
              </a:rPr>
              <a:t>’, Funnel Blocker closes off Funnel 1 while Batch Separator with next Disc leads the runners into open Funnel 2.</a:t>
            </a:r>
          </a:p>
        </p:txBody>
      </p:sp>
      <p:sp>
        <p:nvSpPr>
          <p:cNvPr id="3" name="Slide Number Placeholder 2">
            <a:extLst>
              <a:ext uri="{FF2B5EF4-FFF2-40B4-BE49-F238E27FC236}">
                <a16:creationId xmlns:a16="http://schemas.microsoft.com/office/drawing/2014/main" id="{F9F1DE14-8E74-0A7D-19C2-CCA3601AE9D9}"/>
              </a:ext>
            </a:extLst>
          </p:cNvPr>
          <p:cNvSpPr>
            <a:spLocks noGrp="1"/>
          </p:cNvSpPr>
          <p:nvPr>
            <p:ph type="sldNum" sz="quarter" idx="10"/>
          </p:nvPr>
        </p:nvSpPr>
        <p:spPr/>
        <p:txBody>
          <a:bodyPr/>
          <a:lstStyle/>
          <a:p>
            <a:fld id="{02A65027-5D95-4BC0-89B4-69ED8CA3508E}" type="slidenum">
              <a:rPr lang="en-GB" smtClean="0"/>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BF3294-05FF-23E3-DBC2-51F8CCD41446}"/>
              </a:ext>
            </a:extLst>
          </p:cNvPr>
          <p:cNvSpPr/>
          <p:nvPr/>
        </p:nvSpPr>
        <p:spPr>
          <a:xfrm>
            <a:off x="485800" y="1386876"/>
            <a:ext cx="6845144" cy="830997"/>
          </a:xfrm>
          <a:prstGeom prst="rect">
            <a:avLst/>
          </a:prstGeom>
        </p:spPr>
        <p:txBody>
          <a:bodyPr wrap="none">
            <a:spAutoFit/>
          </a:bodyPr>
          <a:lstStyle/>
          <a:p>
            <a:pPr eaLnBrk="1" hangingPunct="1">
              <a:defRPr/>
            </a:pPr>
            <a:r>
              <a:rPr lang="en-GB" altLang="en-US" b="1" dirty="0">
                <a:solidFill>
                  <a:srgbClr val="00367C"/>
                </a:solidFill>
                <a:latin typeface="+mj-lt"/>
              </a:rPr>
              <a:t>Finish Director - Operating a Funnel Finish 15</a:t>
            </a:r>
          </a:p>
          <a:p>
            <a:pPr eaLnBrk="1" hangingPunct="1">
              <a:defRPr/>
            </a:pPr>
            <a:r>
              <a:rPr lang="en-GB" altLang="en-US" b="1" dirty="0">
                <a:solidFill>
                  <a:srgbClr val="00367C"/>
                </a:solidFill>
                <a:latin typeface="+mj-lt"/>
              </a:rPr>
              <a:t>Large Races: Four-Funnel Finish</a:t>
            </a:r>
          </a:p>
        </p:txBody>
      </p:sp>
      <p:sp>
        <p:nvSpPr>
          <p:cNvPr id="53251" name="Rectangle 2">
            <a:extLst>
              <a:ext uri="{FF2B5EF4-FFF2-40B4-BE49-F238E27FC236}">
                <a16:creationId xmlns:a16="http://schemas.microsoft.com/office/drawing/2014/main" id="{39871EE5-24AA-3FE3-0094-C097A9DF33E0}"/>
              </a:ext>
            </a:extLst>
          </p:cNvPr>
          <p:cNvSpPr>
            <a:spLocks noChangeArrowheads="1"/>
          </p:cNvSpPr>
          <p:nvPr/>
        </p:nvSpPr>
        <p:spPr bwMode="auto">
          <a:xfrm>
            <a:off x="485800" y="2217873"/>
            <a:ext cx="8208912" cy="344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The funnel rotation is completed with the Rope Control Steward moving back to position ‘</a:t>
            </a:r>
            <a:r>
              <a:rPr lang="en-GB" altLang="en-US" sz="2200" b="1" dirty="0">
                <a:solidFill>
                  <a:srgbClr val="FF0000"/>
                </a:solidFill>
                <a:latin typeface="+mn-lt"/>
                <a:cs typeface="Arial" panose="020B0604020202020204" pitchFamily="34" charset="0"/>
              </a:rPr>
              <a:t>B</a:t>
            </a:r>
            <a:r>
              <a:rPr lang="en-GB" altLang="en-US" sz="2200" b="1" dirty="0">
                <a:latin typeface="+mn-lt"/>
                <a:cs typeface="Arial" panose="020B0604020202020204" pitchFamily="34" charset="0"/>
              </a:rPr>
              <a:t>’, Funnel Blocker closing off Funnel 3, while Batch Separator with next Disc leads the runners up Funnel 4.</a:t>
            </a:r>
          </a:p>
          <a:p>
            <a:pPr marL="342900" indent="-342900" eaLnBrk="1" hangingPunct="1">
              <a:spcBef>
                <a:spcPct val="0"/>
              </a:spcBef>
              <a:spcAft>
                <a:spcPts val="800"/>
              </a:spcAft>
              <a:buClrTx/>
            </a:pPr>
            <a:r>
              <a:rPr lang="en-GB" altLang="en-US" sz="2200" b="1" dirty="0">
                <a:latin typeface="+mn-lt"/>
                <a:cs typeface="Arial" panose="020B0604020202020204" pitchFamily="34" charset="0"/>
              </a:rPr>
              <a:t>Thereafter, the process repeats itself.</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If the Rope Control Steward can change position from ‘</a:t>
            </a:r>
            <a:r>
              <a:rPr lang="en-GB" altLang="en-US" sz="2200" b="1" dirty="0">
                <a:solidFill>
                  <a:srgbClr val="FF0000"/>
                </a:solidFill>
                <a:latin typeface="+mn-lt"/>
                <a:cs typeface="Arial" panose="020B0604020202020204" pitchFamily="34" charset="0"/>
              </a:rPr>
              <a:t>A</a:t>
            </a:r>
            <a:r>
              <a:rPr lang="en-GB" altLang="en-US" sz="2200" b="1" dirty="0">
                <a:latin typeface="+mn-lt"/>
                <a:cs typeface="Arial" panose="020B0604020202020204" pitchFamily="34" charset="0"/>
              </a:rPr>
              <a:t>’ to ‘</a:t>
            </a:r>
            <a:r>
              <a:rPr lang="en-GB" altLang="en-US" sz="2200" b="1" dirty="0">
                <a:solidFill>
                  <a:srgbClr val="FF0000"/>
                </a:solidFill>
                <a:latin typeface="+mn-lt"/>
                <a:cs typeface="Arial" panose="020B0604020202020204" pitchFamily="34" charset="0"/>
              </a:rPr>
              <a:t>B</a:t>
            </a:r>
            <a:r>
              <a:rPr lang="en-GB" altLang="en-US" sz="2200" b="1" dirty="0">
                <a:latin typeface="+mn-lt"/>
                <a:cs typeface="Arial" panose="020B0604020202020204" pitchFamily="34" charset="0"/>
              </a:rPr>
              <a:t>’ before the runners entering the funnels ‘backup’ to the finish line, a free flow over the finish line can be maintained for the duration of the race. </a:t>
            </a:r>
          </a:p>
        </p:txBody>
      </p:sp>
      <p:sp>
        <p:nvSpPr>
          <p:cNvPr id="3" name="Slide Number Placeholder 2">
            <a:extLst>
              <a:ext uri="{FF2B5EF4-FFF2-40B4-BE49-F238E27FC236}">
                <a16:creationId xmlns:a16="http://schemas.microsoft.com/office/drawing/2014/main" id="{7175BCDE-27CE-9F32-C0FD-581FE06655D9}"/>
              </a:ext>
            </a:extLst>
          </p:cNvPr>
          <p:cNvSpPr>
            <a:spLocks noGrp="1"/>
          </p:cNvSpPr>
          <p:nvPr>
            <p:ph type="sldNum" sz="quarter" idx="10"/>
          </p:nvPr>
        </p:nvSpPr>
        <p:spPr/>
        <p:txBody>
          <a:bodyPr/>
          <a:lstStyle/>
          <a:p>
            <a:fld id="{02A65027-5D95-4BC0-89B4-69ED8CA3508E}" type="slidenum">
              <a:rPr lang="en-GB" smtClean="0"/>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B05344-9C81-F4D4-8B6A-5384496FFDC4}"/>
              </a:ext>
            </a:extLst>
          </p:cNvPr>
          <p:cNvSpPr/>
          <p:nvPr/>
        </p:nvSpPr>
        <p:spPr>
          <a:xfrm>
            <a:off x="548056" y="1412776"/>
            <a:ext cx="6845144" cy="830997"/>
          </a:xfrm>
          <a:prstGeom prst="rect">
            <a:avLst/>
          </a:prstGeom>
        </p:spPr>
        <p:txBody>
          <a:bodyPr wrap="none">
            <a:spAutoFit/>
          </a:bodyPr>
          <a:lstStyle/>
          <a:p>
            <a:pPr eaLnBrk="1" hangingPunct="1">
              <a:defRPr/>
            </a:pPr>
            <a:r>
              <a:rPr lang="en-GB" altLang="en-US" b="1" dirty="0">
                <a:solidFill>
                  <a:srgbClr val="00367C"/>
                </a:solidFill>
                <a:latin typeface="+mj-lt"/>
              </a:rPr>
              <a:t>Finish Director - Operating a Funnel Finish 16</a:t>
            </a:r>
          </a:p>
          <a:p>
            <a:pPr eaLnBrk="1" hangingPunct="1">
              <a:defRPr/>
            </a:pPr>
            <a:r>
              <a:rPr lang="en-GB" altLang="en-US" b="1" dirty="0">
                <a:solidFill>
                  <a:srgbClr val="00367C"/>
                </a:solidFill>
                <a:latin typeface="+mj-lt"/>
              </a:rPr>
              <a:t>Large Races: Four-Funnel Finish</a:t>
            </a:r>
          </a:p>
        </p:txBody>
      </p:sp>
      <p:sp>
        <p:nvSpPr>
          <p:cNvPr id="54275" name="Rectangle 2">
            <a:extLst>
              <a:ext uri="{FF2B5EF4-FFF2-40B4-BE49-F238E27FC236}">
                <a16:creationId xmlns:a16="http://schemas.microsoft.com/office/drawing/2014/main" id="{5D5AF318-3357-356B-A2C3-36F9AAF158F4}"/>
              </a:ext>
            </a:extLst>
          </p:cNvPr>
          <p:cNvSpPr>
            <a:spLocks noChangeArrowheads="1"/>
          </p:cNvSpPr>
          <p:nvPr/>
        </p:nvSpPr>
        <p:spPr bwMode="auto">
          <a:xfrm>
            <a:off x="565551" y="2235189"/>
            <a:ext cx="8066906"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sz="2200" b="1" dirty="0">
                <a:latin typeface="+mn-lt"/>
                <a:cs typeface="Arial" panose="020B0604020202020204" pitchFamily="34" charset="0"/>
              </a:rPr>
              <a:t>The only officials required between the finish line and the Rope Controller are the Referee, Chief Rope Controller and the Finish Director.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All other personnel must be excluded.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At large events, ‘substitutes’ should be available. These stewards take the place of any runners incapacitated in the funnels, reporting their numbers to the Funnel Recorders.</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The Place Recorders’ sheets are placed in Disc Number order and married up with the Time Recorders’ sheets to give the race result. </a:t>
            </a:r>
          </a:p>
        </p:txBody>
      </p:sp>
      <p:sp>
        <p:nvSpPr>
          <p:cNvPr id="3" name="Slide Number Placeholder 2">
            <a:extLst>
              <a:ext uri="{FF2B5EF4-FFF2-40B4-BE49-F238E27FC236}">
                <a16:creationId xmlns:a16="http://schemas.microsoft.com/office/drawing/2014/main" id="{E8123A3D-0900-B792-BB65-2FF0A9A29FF3}"/>
              </a:ext>
            </a:extLst>
          </p:cNvPr>
          <p:cNvSpPr>
            <a:spLocks noGrp="1"/>
          </p:cNvSpPr>
          <p:nvPr>
            <p:ph type="sldNum" sz="quarter" idx="10"/>
          </p:nvPr>
        </p:nvSpPr>
        <p:spPr/>
        <p:txBody>
          <a:bodyPr/>
          <a:lstStyle/>
          <a:p>
            <a:fld id="{02A65027-5D95-4BC0-89B4-69ED8CA3508E}" type="slidenum">
              <a:rPr lang="en-GB" smtClean="0"/>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E8A2E14-D9AA-F2A6-C8C7-8D34FDEC305F}"/>
              </a:ext>
            </a:extLst>
          </p:cNvPr>
          <p:cNvSpPr/>
          <p:nvPr/>
        </p:nvSpPr>
        <p:spPr>
          <a:xfrm>
            <a:off x="1391059" y="1556792"/>
            <a:ext cx="5524205" cy="523220"/>
          </a:xfrm>
          <a:prstGeom prst="rect">
            <a:avLst/>
          </a:prstGeom>
        </p:spPr>
        <p:txBody>
          <a:bodyPr wrap="none">
            <a:spAutoFit/>
          </a:bodyPr>
          <a:lstStyle/>
          <a:p>
            <a:pPr>
              <a:defRPr/>
            </a:pPr>
            <a:r>
              <a:rPr lang="en-GB" sz="2800" b="1" dirty="0">
                <a:solidFill>
                  <a:srgbClr val="0070C0"/>
                </a:solidFill>
                <a:latin typeface="+mj-lt"/>
              </a:rPr>
              <a:t>FINISH DIRECTOR: CONTENTS</a:t>
            </a:r>
            <a:endParaRPr lang="en-GB" altLang="en-US" sz="2800" b="1" dirty="0">
              <a:solidFill>
                <a:srgbClr val="0070C0"/>
              </a:solidFill>
              <a:latin typeface="Arial" panose="020B0604020202020204" pitchFamily="34" charset="0"/>
              <a:cs typeface="Arial" panose="020B0604020202020204" pitchFamily="34" charset="0"/>
            </a:endParaRPr>
          </a:p>
        </p:txBody>
      </p:sp>
      <p:sp>
        <p:nvSpPr>
          <p:cNvPr id="28675" name="Rectangle 1">
            <a:extLst>
              <a:ext uri="{FF2B5EF4-FFF2-40B4-BE49-F238E27FC236}">
                <a16:creationId xmlns:a16="http://schemas.microsoft.com/office/drawing/2014/main" id="{B964A1FD-6F85-0291-DA48-380E85AC26E7}"/>
              </a:ext>
            </a:extLst>
          </p:cNvPr>
          <p:cNvSpPr>
            <a:spLocks noChangeArrowheads="1"/>
          </p:cNvSpPr>
          <p:nvPr/>
        </p:nvSpPr>
        <p:spPr bwMode="auto">
          <a:xfrm>
            <a:off x="1391059" y="2080012"/>
            <a:ext cx="6398394" cy="3559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sz="2400" b="1" dirty="0">
                <a:cs typeface="Arial" panose="020B0604020202020204" pitchFamily="34" charset="0"/>
              </a:rPr>
              <a:t>Roles and Responsibilities</a:t>
            </a:r>
          </a:p>
          <a:p>
            <a:pPr eaLnBrk="1" hangingPunct="1">
              <a:spcBef>
                <a:spcPct val="0"/>
              </a:spcBef>
              <a:spcAft>
                <a:spcPts val="800"/>
              </a:spcAft>
              <a:buClrTx/>
            </a:pPr>
            <a:r>
              <a:rPr lang="en-GB" altLang="en-US" sz="2400" b="1" dirty="0">
                <a:cs typeface="Arial" panose="020B0604020202020204" pitchFamily="34" charset="0"/>
              </a:rPr>
              <a:t>Resources</a:t>
            </a:r>
          </a:p>
          <a:p>
            <a:pPr eaLnBrk="1" hangingPunct="1">
              <a:spcBef>
                <a:spcPct val="0"/>
              </a:spcBef>
              <a:spcAft>
                <a:spcPts val="800"/>
              </a:spcAft>
              <a:buClrTx/>
            </a:pPr>
            <a:r>
              <a:rPr lang="en-GB" altLang="en-US" sz="2400" b="1" dirty="0">
                <a:cs typeface="Arial" panose="020B0604020202020204" pitchFamily="34" charset="0"/>
              </a:rPr>
              <a:t>Event Requirements</a:t>
            </a:r>
          </a:p>
          <a:p>
            <a:pPr eaLnBrk="1" hangingPunct="1">
              <a:spcBef>
                <a:spcPct val="0"/>
              </a:spcBef>
              <a:spcAft>
                <a:spcPts val="800"/>
              </a:spcAft>
              <a:buClrTx/>
            </a:pPr>
            <a:r>
              <a:rPr lang="en-GB" altLang="en-US" sz="2400" b="1" dirty="0">
                <a:cs typeface="Arial" panose="020B0604020202020204" pitchFamily="34" charset="0"/>
              </a:rPr>
              <a:t>Features of a Funnel Finish</a:t>
            </a:r>
          </a:p>
          <a:p>
            <a:pPr eaLnBrk="1" hangingPunct="1">
              <a:spcBef>
                <a:spcPct val="0"/>
              </a:spcBef>
              <a:spcAft>
                <a:spcPts val="0"/>
              </a:spcAft>
              <a:buClrTx/>
            </a:pPr>
            <a:r>
              <a:rPr lang="en-GB" altLang="en-US" sz="2400" b="1" dirty="0">
                <a:cs typeface="Arial" panose="020B0604020202020204" pitchFamily="34" charset="0"/>
              </a:rPr>
              <a:t>Operating a Funnel Finish</a:t>
            </a:r>
          </a:p>
          <a:p>
            <a:pPr marL="684000" eaLnBrk="1" hangingPunct="1">
              <a:spcBef>
                <a:spcPct val="0"/>
              </a:spcBef>
              <a:spcAft>
                <a:spcPts val="0"/>
              </a:spcAft>
              <a:buClrTx/>
              <a:buSzPct val="80000"/>
              <a:buFont typeface="Courier New" panose="02070309020205020404" pitchFamily="49" charset="0"/>
              <a:buChar char="o"/>
            </a:pPr>
            <a:r>
              <a:rPr lang="en-GB" altLang="en-US" sz="2400" b="1" dirty="0">
                <a:cs typeface="Arial" panose="020B0604020202020204" pitchFamily="34" charset="0"/>
              </a:rPr>
              <a:t>Small Races: Two-Funnel Finish</a:t>
            </a:r>
          </a:p>
          <a:p>
            <a:pPr marL="684000" eaLnBrk="1" hangingPunct="1">
              <a:spcBef>
                <a:spcPct val="0"/>
              </a:spcBef>
              <a:spcAft>
                <a:spcPts val="800"/>
              </a:spcAft>
              <a:buClrTx/>
              <a:buSzPct val="80000"/>
              <a:buFont typeface="Courier New" panose="02070309020205020404" pitchFamily="49" charset="0"/>
              <a:buChar char="o"/>
            </a:pPr>
            <a:r>
              <a:rPr lang="en-GB" altLang="en-US" sz="2400" b="1" dirty="0">
                <a:cs typeface="Arial" panose="020B0604020202020204" pitchFamily="34" charset="0"/>
              </a:rPr>
              <a:t>Large Races: Four-Funnel Finish</a:t>
            </a:r>
          </a:p>
          <a:p>
            <a:pPr eaLnBrk="1" hangingPunct="1">
              <a:spcBef>
                <a:spcPct val="0"/>
              </a:spcBef>
              <a:spcAft>
                <a:spcPts val="800"/>
              </a:spcAft>
              <a:buClrTx/>
            </a:pPr>
            <a:r>
              <a:rPr lang="en-GB" altLang="en-US" sz="2400" b="1" dirty="0">
                <a:cs typeface="Arial" panose="020B0604020202020204" pitchFamily="34" charset="0"/>
              </a:rPr>
              <a:t>Key Duties</a:t>
            </a:r>
          </a:p>
        </p:txBody>
      </p:sp>
      <p:sp>
        <p:nvSpPr>
          <p:cNvPr id="2" name="Slide Number Placeholder 1">
            <a:extLst>
              <a:ext uri="{FF2B5EF4-FFF2-40B4-BE49-F238E27FC236}">
                <a16:creationId xmlns:a16="http://schemas.microsoft.com/office/drawing/2014/main" id="{D41243C6-E2E9-7915-B545-7330F531EB3B}"/>
              </a:ext>
            </a:extLst>
          </p:cNvPr>
          <p:cNvSpPr>
            <a:spLocks noGrp="1"/>
          </p:cNvSpPr>
          <p:nvPr>
            <p:ph type="sldNum" sz="quarter" idx="10"/>
          </p:nvPr>
        </p:nvSpPr>
        <p:spPr/>
        <p:txBody>
          <a:bodyPr/>
          <a:lstStyle/>
          <a:p>
            <a:fld id="{02A65027-5D95-4BC0-89B4-69ED8CA3508E}" type="slidenum">
              <a:rPr lang="en-GB" smtClean="0"/>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93431D-C383-13A6-4771-ADEF79031B27}"/>
              </a:ext>
            </a:extLst>
          </p:cNvPr>
          <p:cNvSpPr/>
          <p:nvPr/>
        </p:nvSpPr>
        <p:spPr>
          <a:xfrm>
            <a:off x="485800" y="1383159"/>
            <a:ext cx="4475905"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Key Duties 1</a:t>
            </a:r>
          </a:p>
        </p:txBody>
      </p:sp>
      <p:sp>
        <p:nvSpPr>
          <p:cNvPr id="55299" name="Rectangle 2">
            <a:extLst>
              <a:ext uri="{FF2B5EF4-FFF2-40B4-BE49-F238E27FC236}">
                <a16:creationId xmlns:a16="http://schemas.microsoft.com/office/drawing/2014/main" id="{4146327E-BBF4-DFB7-C09C-C409172BC931}"/>
              </a:ext>
            </a:extLst>
          </p:cNvPr>
          <p:cNvSpPr>
            <a:spLocks noChangeArrowheads="1"/>
          </p:cNvSpPr>
          <p:nvPr/>
        </p:nvSpPr>
        <p:spPr bwMode="auto">
          <a:xfrm>
            <a:off x="485800" y="1844824"/>
            <a:ext cx="8208912" cy="42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5750" indent="-285750" eaLnBrk="1" hangingPunct="1">
              <a:spcBef>
                <a:spcPct val="0"/>
              </a:spcBef>
              <a:spcAft>
                <a:spcPts val="800"/>
              </a:spcAft>
              <a:buClrTx/>
            </a:pPr>
            <a:r>
              <a:rPr lang="en-GB" altLang="en-US" b="1" dirty="0">
                <a:latin typeface="+mn-lt"/>
                <a:cs typeface="Arial" panose="020B0604020202020204" pitchFamily="34" charset="0"/>
              </a:rPr>
              <a:t>Have a good working knowledge of the event safety plan.</a:t>
            </a:r>
          </a:p>
          <a:p>
            <a:pPr marL="285750" indent="-285750" eaLnBrk="1" hangingPunct="1">
              <a:spcBef>
                <a:spcPct val="0"/>
              </a:spcBef>
              <a:spcAft>
                <a:spcPts val="800"/>
              </a:spcAft>
              <a:buClrTx/>
            </a:pPr>
            <a:r>
              <a:rPr lang="en-GB" altLang="en-US" b="1" dirty="0">
                <a:latin typeface="+mn-lt"/>
                <a:cs typeface="Arial" panose="020B0604020202020204" pitchFamily="34" charset="0"/>
              </a:rPr>
              <a:t>Contribute towards the necessary sections of the Risk Assessment report.</a:t>
            </a:r>
          </a:p>
          <a:p>
            <a:pPr marL="285750" indent="-285750" eaLnBrk="1" hangingPunct="1">
              <a:spcBef>
                <a:spcPct val="0"/>
              </a:spcBef>
              <a:spcAft>
                <a:spcPts val="800"/>
              </a:spcAft>
              <a:buClrTx/>
            </a:pPr>
            <a:r>
              <a:rPr lang="en-GB" altLang="en-US" b="1" dirty="0">
                <a:latin typeface="+mn-lt"/>
                <a:cs typeface="Arial" panose="020B0604020202020204" pitchFamily="34" charset="0"/>
              </a:rPr>
              <a:t>Ensure all equipment and machinery is safe and secure.</a:t>
            </a:r>
          </a:p>
          <a:p>
            <a:pPr marL="285750" indent="-285750" eaLnBrk="1" hangingPunct="1">
              <a:spcBef>
                <a:spcPct val="0"/>
              </a:spcBef>
              <a:spcAft>
                <a:spcPts val="800"/>
              </a:spcAft>
              <a:buClrTx/>
            </a:pPr>
            <a:r>
              <a:rPr lang="en-GB" altLang="en-US" b="1" dirty="0">
                <a:latin typeface="+mn-lt"/>
                <a:cs typeface="Arial" panose="020B0604020202020204" pitchFamily="34" charset="0"/>
              </a:rPr>
              <a:t>Design the finish area ensuring it is traffic free, with as long a run in as practical avoiding a downhill finish and sufficient room beyond the finish line for all the various ancillary services.</a:t>
            </a:r>
          </a:p>
          <a:p>
            <a:pPr marL="285750" indent="-285750" eaLnBrk="1" hangingPunct="1">
              <a:spcBef>
                <a:spcPct val="0"/>
              </a:spcBef>
              <a:spcAft>
                <a:spcPts val="800"/>
              </a:spcAft>
              <a:buClrTx/>
            </a:pPr>
            <a:r>
              <a:rPr lang="en-GB" altLang="en-US" b="1" dirty="0">
                <a:latin typeface="+mn-lt"/>
                <a:cs typeface="Arial" panose="020B0604020202020204" pitchFamily="34" charset="0"/>
              </a:rPr>
              <a:t>Ensure emergency vehicles have ready routes of access to and egress from the finish area.</a:t>
            </a:r>
          </a:p>
          <a:p>
            <a:pPr marL="285750" indent="-285750" eaLnBrk="1" hangingPunct="1">
              <a:spcBef>
                <a:spcPct val="0"/>
              </a:spcBef>
              <a:spcAft>
                <a:spcPts val="1200"/>
              </a:spcAft>
              <a:buClrTx/>
            </a:pPr>
            <a:r>
              <a:rPr lang="en-GB" altLang="en-US" b="1" dirty="0">
                <a:latin typeface="+mn-lt"/>
                <a:cs typeface="Arial" panose="020B0604020202020204" pitchFamily="34" charset="0"/>
              </a:rPr>
              <a:t>Ensure safe custodial arrangements where kit bag storage is available at the finish area and awaiting collection.</a:t>
            </a:r>
          </a:p>
        </p:txBody>
      </p:sp>
      <p:sp>
        <p:nvSpPr>
          <p:cNvPr id="3" name="Slide Number Placeholder 2">
            <a:extLst>
              <a:ext uri="{FF2B5EF4-FFF2-40B4-BE49-F238E27FC236}">
                <a16:creationId xmlns:a16="http://schemas.microsoft.com/office/drawing/2014/main" id="{7C33D1AE-4239-4A5C-A9AD-C555E8741B2F}"/>
              </a:ext>
            </a:extLst>
          </p:cNvPr>
          <p:cNvSpPr>
            <a:spLocks noGrp="1"/>
          </p:cNvSpPr>
          <p:nvPr>
            <p:ph type="sldNum" sz="quarter" idx="10"/>
          </p:nvPr>
        </p:nvSpPr>
        <p:spPr/>
        <p:txBody>
          <a:bodyPr/>
          <a:lstStyle/>
          <a:p>
            <a:fld id="{02A65027-5D95-4BC0-89B4-69ED8CA3508E}" type="slidenum">
              <a:rPr lang="en-GB" smtClean="0"/>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E6C48B-EF95-757B-4FBB-01A263C3CC27}"/>
              </a:ext>
            </a:extLst>
          </p:cNvPr>
          <p:cNvSpPr/>
          <p:nvPr/>
        </p:nvSpPr>
        <p:spPr>
          <a:xfrm>
            <a:off x="665820" y="1454870"/>
            <a:ext cx="4475905"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Key Duties 2</a:t>
            </a:r>
          </a:p>
        </p:txBody>
      </p:sp>
      <p:sp>
        <p:nvSpPr>
          <p:cNvPr id="56323" name="Rectangle 2">
            <a:extLst>
              <a:ext uri="{FF2B5EF4-FFF2-40B4-BE49-F238E27FC236}">
                <a16:creationId xmlns:a16="http://schemas.microsoft.com/office/drawing/2014/main" id="{0C0A9E69-0830-6DEA-86BD-B27592341C74}"/>
              </a:ext>
            </a:extLst>
          </p:cNvPr>
          <p:cNvSpPr>
            <a:spLocks noChangeArrowheads="1"/>
          </p:cNvSpPr>
          <p:nvPr/>
        </p:nvSpPr>
        <p:spPr bwMode="auto">
          <a:xfrm>
            <a:off x="665820" y="1916535"/>
            <a:ext cx="7848872" cy="42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800"/>
              </a:spcAft>
              <a:buClrTx/>
            </a:pPr>
            <a:r>
              <a:rPr lang="en-GB" altLang="en-US" b="1" dirty="0">
                <a:latin typeface="+mn-lt"/>
                <a:cs typeface="Arial" panose="020B0604020202020204" pitchFamily="34" charset="0"/>
              </a:rPr>
              <a:t>Ensure officials have a reserved area with sufficient space to perform their duties and as appropriate, have clear sightlines and noise is kept to a minimum.</a:t>
            </a:r>
          </a:p>
          <a:p>
            <a:pPr marL="342900" indent="-342900" eaLnBrk="1" hangingPunct="1">
              <a:spcBef>
                <a:spcPct val="0"/>
              </a:spcBef>
              <a:spcAft>
                <a:spcPts val="800"/>
              </a:spcAft>
              <a:buClrTx/>
            </a:pPr>
            <a:r>
              <a:rPr lang="en-GB" altLang="en-US" b="1" dirty="0">
                <a:latin typeface="+mn-lt"/>
                <a:cs typeface="Arial" panose="020B0604020202020204" pitchFamily="34" charset="0"/>
              </a:rPr>
              <a:t>Ensure all race staff can be readily identified.</a:t>
            </a:r>
          </a:p>
          <a:p>
            <a:pPr marL="342900" indent="-342900" eaLnBrk="1" hangingPunct="1">
              <a:spcBef>
                <a:spcPct val="0"/>
              </a:spcBef>
              <a:spcAft>
                <a:spcPts val="800"/>
              </a:spcAft>
              <a:buClrTx/>
            </a:pPr>
            <a:r>
              <a:rPr lang="en-GB" altLang="en-US" b="1" dirty="0">
                <a:latin typeface="+mn-lt"/>
                <a:cs typeface="Arial" panose="020B0604020202020204" pitchFamily="34" charset="0"/>
              </a:rPr>
              <a:t>Clearly delineate the finish line.</a:t>
            </a:r>
          </a:p>
          <a:p>
            <a:pPr marL="342900" indent="-342900" eaLnBrk="1" hangingPunct="1">
              <a:spcBef>
                <a:spcPct val="0"/>
              </a:spcBef>
              <a:spcAft>
                <a:spcPts val="800"/>
              </a:spcAft>
              <a:buClrTx/>
            </a:pPr>
            <a:r>
              <a:rPr lang="en-GB" altLang="en-US" b="1" dirty="0">
                <a:latin typeface="+mn-lt"/>
                <a:cs typeface="Arial" panose="020B0604020202020204" pitchFamily="34" charset="0"/>
              </a:rPr>
              <a:t>Ensure there is an effective system for the control, guidance and segregation of competitors, officials and spectators.</a:t>
            </a:r>
          </a:p>
          <a:p>
            <a:pPr marL="342900" indent="-342900" eaLnBrk="1" hangingPunct="1">
              <a:spcBef>
                <a:spcPct val="0"/>
              </a:spcBef>
              <a:spcAft>
                <a:spcPts val="800"/>
              </a:spcAft>
              <a:buClrTx/>
            </a:pPr>
            <a:r>
              <a:rPr lang="en-GB" altLang="en-US" b="1" dirty="0">
                <a:latin typeface="+mn-lt"/>
                <a:cs typeface="Arial" panose="020B0604020202020204" pitchFamily="34" charset="0"/>
              </a:rPr>
              <a:t>Plan to ensure that all finishers move swiftly through the finish area and avoid queuing around the finish line.</a:t>
            </a:r>
          </a:p>
          <a:p>
            <a:pPr marL="342900" indent="-342900" eaLnBrk="1" hangingPunct="1">
              <a:spcBef>
                <a:spcPct val="0"/>
              </a:spcBef>
              <a:spcAft>
                <a:spcPts val="1200"/>
              </a:spcAft>
              <a:buClrTx/>
            </a:pPr>
            <a:r>
              <a:rPr lang="en-GB" altLang="en-US" b="1" dirty="0">
                <a:latin typeface="+mn-lt"/>
                <a:cs typeface="Arial" panose="020B0604020202020204" pitchFamily="34" charset="0"/>
              </a:rPr>
              <a:t>In conjunction with the Referee, decide when the race is over, including taking advice from the sweeper vehicle / bicycle.</a:t>
            </a:r>
          </a:p>
        </p:txBody>
      </p:sp>
      <p:sp>
        <p:nvSpPr>
          <p:cNvPr id="3" name="Slide Number Placeholder 2">
            <a:extLst>
              <a:ext uri="{FF2B5EF4-FFF2-40B4-BE49-F238E27FC236}">
                <a16:creationId xmlns:a16="http://schemas.microsoft.com/office/drawing/2014/main" id="{82518DF2-A196-96C8-B511-D48A451958F4}"/>
              </a:ext>
            </a:extLst>
          </p:cNvPr>
          <p:cNvSpPr>
            <a:spLocks noGrp="1"/>
          </p:cNvSpPr>
          <p:nvPr>
            <p:ph type="sldNum" sz="quarter" idx="10"/>
          </p:nvPr>
        </p:nvSpPr>
        <p:spPr/>
        <p:txBody>
          <a:bodyPr/>
          <a:lstStyle/>
          <a:p>
            <a:fld id="{02A65027-5D95-4BC0-89B4-69ED8CA3508E}" type="slidenum">
              <a:rPr lang="en-GB" smtClean="0"/>
              <a:t>31</a:t>
            </a:fld>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F82D9A-119D-D64D-E4FF-AF9A38D05184}"/>
              </a:ext>
            </a:extLst>
          </p:cNvPr>
          <p:cNvSpPr/>
          <p:nvPr/>
        </p:nvSpPr>
        <p:spPr>
          <a:xfrm>
            <a:off x="1043862" y="1969676"/>
            <a:ext cx="4517583" cy="523220"/>
          </a:xfrm>
          <a:prstGeom prst="rect">
            <a:avLst/>
          </a:prstGeom>
        </p:spPr>
        <p:txBody>
          <a:bodyPr wrap="none">
            <a:spAutoFit/>
          </a:bodyPr>
          <a:lstStyle/>
          <a:p>
            <a:pPr eaLnBrk="1" hangingPunct="1">
              <a:defRPr/>
            </a:pPr>
            <a:r>
              <a:rPr lang="en-US" altLang="en-US" sz="2800" b="1" dirty="0">
                <a:solidFill>
                  <a:srgbClr val="00367C"/>
                </a:solidFill>
                <a:latin typeface="+mj-lt"/>
              </a:rPr>
              <a:t>End of Module Questions</a:t>
            </a:r>
          </a:p>
        </p:txBody>
      </p:sp>
      <p:sp>
        <p:nvSpPr>
          <p:cNvPr id="57347" name="Rectangle 2">
            <a:extLst>
              <a:ext uri="{FF2B5EF4-FFF2-40B4-BE49-F238E27FC236}">
                <a16:creationId xmlns:a16="http://schemas.microsoft.com/office/drawing/2014/main" id="{FACDF68E-E611-22DB-10C6-81B35B3447BA}"/>
              </a:ext>
            </a:extLst>
          </p:cNvPr>
          <p:cNvSpPr>
            <a:spLocks noChangeArrowheads="1"/>
          </p:cNvSpPr>
          <p:nvPr/>
        </p:nvSpPr>
        <p:spPr bwMode="auto">
          <a:xfrm>
            <a:off x="1043862" y="2492896"/>
            <a:ext cx="7092788" cy="2780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a:spcBef>
                <a:spcPts val="0"/>
              </a:spcBef>
              <a:spcAft>
                <a:spcPts val="800"/>
              </a:spcAft>
              <a:buClrTx/>
              <a:buFontTx/>
              <a:buNone/>
            </a:pPr>
            <a:r>
              <a:rPr lang="en-GB" altLang="en-US" sz="2400" b="1" dirty="0">
                <a:latin typeface="+mn-lt"/>
                <a:cs typeface="Arial" panose="020B0604020202020204" pitchFamily="34" charset="0"/>
              </a:rPr>
              <a:t>End of module questions must be completed by the candidate, with answers inserted on your Self-Paced Module Return Form. </a:t>
            </a:r>
          </a:p>
          <a:p>
            <a:pPr marL="0">
              <a:spcBef>
                <a:spcPts val="0"/>
              </a:spcBef>
              <a:spcAft>
                <a:spcPts val="1200"/>
              </a:spcAft>
              <a:buClrTx/>
              <a:buFontTx/>
              <a:buNone/>
            </a:pPr>
            <a:r>
              <a:rPr lang="en-US" altLang="en-US" sz="2400" b="1" i="1" dirty="0">
                <a:solidFill>
                  <a:srgbClr val="0070C0"/>
                </a:solidFill>
                <a:latin typeface="+mn-lt"/>
                <a:cs typeface="Arial" panose="020B0604020202020204" pitchFamily="34" charset="0"/>
              </a:rPr>
              <a:t>You may need to complete some additional research to assist you in answering and justifying your answers to the questions for this module.</a:t>
            </a:r>
          </a:p>
        </p:txBody>
      </p:sp>
      <p:sp>
        <p:nvSpPr>
          <p:cNvPr id="3" name="Slide Number Placeholder 2">
            <a:extLst>
              <a:ext uri="{FF2B5EF4-FFF2-40B4-BE49-F238E27FC236}">
                <a16:creationId xmlns:a16="http://schemas.microsoft.com/office/drawing/2014/main" id="{1F3255F0-E12A-C4DC-711B-490505A838EB}"/>
              </a:ext>
            </a:extLst>
          </p:cNvPr>
          <p:cNvSpPr>
            <a:spLocks noGrp="1"/>
          </p:cNvSpPr>
          <p:nvPr>
            <p:ph type="sldNum" sz="quarter" idx="10"/>
          </p:nvPr>
        </p:nvSpPr>
        <p:spPr/>
        <p:txBody>
          <a:bodyPr/>
          <a:lstStyle/>
          <a:p>
            <a:fld id="{02A65027-5D95-4BC0-89B4-69ED8CA3508E}" type="slidenum">
              <a:rPr lang="en-GB" smtClean="0"/>
              <a:t>32</a:t>
            </a:fld>
            <a:endParaRPr lang="en-GB"/>
          </a:p>
        </p:txBody>
      </p:sp>
    </p:spTree>
    <p:extLst>
      <p:ext uri="{BB962C8B-B14F-4D97-AF65-F5344CB8AC3E}">
        <p14:creationId xmlns:p14="http://schemas.microsoft.com/office/powerpoint/2010/main" val="42336935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5F546E-ED4F-D0BF-F8EA-BCD033A78531}"/>
              </a:ext>
            </a:extLst>
          </p:cNvPr>
          <p:cNvSpPr/>
          <p:nvPr/>
        </p:nvSpPr>
        <p:spPr>
          <a:xfrm>
            <a:off x="720830" y="1521860"/>
            <a:ext cx="4456669"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Questions 1</a:t>
            </a:r>
          </a:p>
        </p:txBody>
      </p:sp>
      <p:sp>
        <p:nvSpPr>
          <p:cNvPr id="58371" name="Rectangle 2">
            <a:extLst>
              <a:ext uri="{FF2B5EF4-FFF2-40B4-BE49-F238E27FC236}">
                <a16:creationId xmlns:a16="http://schemas.microsoft.com/office/drawing/2014/main" id="{848A7FC5-087C-11C8-EF12-9A4652E8CDFE}"/>
              </a:ext>
            </a:extLst>
          </p:cNvPr>
          <p:cNvSpPr>
            <a:spLocks noChangeArrowheads="1"/>
          </p:cNvSpPr>
          <p:nvPr/>
        </p:nvSpPr>
        <p:spPr bwMode="auto">
          <a:xfrm>
            <a:off x="720830" y="1983525"/>
            <a:ext cx="7738852" cy="4196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ts val="0"/>
              </a:spcBef>
              <a:spcAft>
                <a:spcPts val="800"/>
              </a:spcAft>
              <a:buClrTx/>
              <a:buFontTx/>
              <a:buAutoNum type="arabicPeriod"/>
            </a:pPr>
            <a:r>
              <a:rPr lang="en-GB" altLang="en-US" b="1" dirty="0">
                <a:latin typeface="+mn-lt"/>
                <a:cs typeface="Arial" panose="020B0604020202020204" pitchFamily="34" charset="0"/>
              </a:rPr>
              <a:t>What is the Finish Directors principal role? </a:t>
            </a:r>
            <a:r>
              <a:rPr lang="en-GB" altLang="en-US" b="1" dirty="0">
                <a:solidFill>
                  <a:srgbClr val="0070C0"/>
                </a:solidFill>
                <a:latin typeface="+mn-lt"/>
                <a:cs typeface="Arial" panose="020B0604020202020204" pitchFamily="34" charset="0"/>
              </a:rPr>
              <a:t>(1 mark)</a:t>
            </a:r>
            <a:endParaRPr lang="en-GB" altLang="en-US" b="1" dirty="0">
              <a:latin typeface="+mn-lt"/>
              <a:cs typeface="Arial" panose="020B0604020202020204" pitchFamily="34" charset="0"/>
            </a:endParaRPr>
          </a:p>
          <a:p>
            <a:pPr>
              <a:spcBef>
                <a:spcPts val="0"/>
              </a:spcBef>
              <a:spcAft>
                <a:spcPts val="800"/>
              </a:spcAft>
              <a:buClrTx/>
              <a:buFontTx/>
              <a:buAutoNum type="arabicPeriod"/>
            </a:pPr>
            <a:r>
              <a:rPr lang="en-GB" altLang="en-US" b="1" dirty="0">
                <a:latin typeface="+mn-lt"/>
                <a:cs typeface="Arial" panose="020B0604020202020204" pitchFamily="34" charset="0"/>
              </a:rPr>
              <a:t>List at least 5 of the Finish Directors key duties. </a:t>
            </a:r>
            <a:r>
              <a:rPr lang="en-GB" altLang="en-US" b="1" dirty="0">
                <a:solidFill>
                  <a:srgbClr val="0070C0"/>
                </a:solidFill>
                <a:latin typeface="+mn-lt"/>
                <a:cs typeface="Arial" panose="020B0604020202020204" pitchFamily="34" charset="0"/>
              </a:rPr>
              <a:t>(5marks)</a:t>
            </a:r>
          </a:p>
          <a:p>
            <a:pPr>
              <a:spcBef>
                <a:spcPts val="0"/>
              </a:spcBef>
              <a:spcAft>
                <a:spcPts val="800"/>
              </a:spcAft>
              <a:buClrTx/>
              <a:buFontTx/>
              <a:buAutoNum type="arabicPeriod"/>
            </a:pPr>
            <a:r>
              <a:rPr lang="en-GB" altLang="en-US" b="1" dirty="0">
                <a:latin typeface="+mn-lt"/>
                <a:cs typeface="Arial" panose="020B0604020202020204" pitchFamily="34" charset="0"/>
              </a:rPr>
              <a:t>Who is the Finish Director responsible to? </a:t>
            </a:r>
            <a:r>
              <a:rPr lang="en-GB" altLang="en-US" b="1" dirty="0">
                <a:solidFill>
                  <a:srgbClr val="0070C0"/>
                </a:solidFill>
                <a:latin typeface="+mn-lt"/>
                <a:cs typeface="Arial" panose="020B0604020202020204" pitchFamily="34" charset="0"/>
              </a:rPr>
              <a:t>(1 mark)</a:t>
            </a:r>
            <a:endParaRPr lang="en-GB" altLang="en-US" b="1" dirty="0">
              <a:latin typeface="+mn-lt"/>
              <a:cs typeface="Arial" panose="020B0604020202020204" pitchFamily="34" charset="0"/>
            </a:endParaRPr>
          </a:p>
          <a:p>
            <a:pPr>
              <a:spcBef>
                <a:spcPts val="0"/>
              </a:spcBef>
              <a:spcAft>
                <a:spcPts val="800"/>
              </a:spcAft>
              <a:buClrTx/>
              <a:buFontTx/>
              <a:buAutoNum type="arabicPeriod"/>
            </a:pPr>
            <a:r>
              <a:rPr lang="en-GB" altLang="en-US" b="1" dirty="0">
                <a:latin typeface="+mn-lt"/>
                <a:cs typeface="Arial" panose="020B0604020202020204" pitchFamily="34" charset="0"/>
              </a:rPr>
              <a:t>Note 3 key personnel the Finish Director might work with in carrying out the role. </a:t>
            </a:r>
            <a:r>
              <a:rPr lang="en-GB" altLang="en-US" b="1" dirty="0">
                <a:solidFill>
                  <a:srgbClr val="0070C0"/>
                </a:solidFill>
                <a:latin typeface="+mn-lt"/>
                <a:cs typeface="Arial" panose="020B0604020202020204" pitchFamily="34" charset="0"/>
              </a:rPr>
              <a:t>(3 marks)</a:t>
            </a:r>
          </a:p>
          <a:p>
            <a:pPr>
              <a:spcBef>
                <a:spcPts val="0"/>
              </a:spcBef>
              <a:spcAft>
                <a:spcPts val="800"/>
              </a:spcAft>
              <a:buClrTx/>
              <a:buFontTx/>
              <a:buAutoNum type="arabicPeriod"/>
            </a:pPr>
            <a:r>
              <a:rPr lang="en-GB" altLang="en-US" b="1" dirty="0">
                <a:latin typeface="+mn-lt"/>
                <a:cs typeface="Arial" panose="020B0604020202020204" pitchFamily="34" charset="0"/>
              </a:rPr>
              <a:t>What experience should the Finish Director have? </a:t>
            </a:r>
            <a:r>
              <a:rPr lang="en-GB" altLang="en-US" b="1" dirty="0">
                <a:solidFill>
                  <a:srgbClr val="0070C0"/>
                </a:solidFill>
                <a:latin typeface="+mn-lt"/>
                <a:cs typeface="Arial" panose="020B0604020202020204" pitchFamily="34" charset="0"/>
              </a:rPr>
              <a:t>(1 mark)</a:t>
            </a:r>
            <a:endParaRPr lang="en-GB" altLang="en-US" b="1" dirty="0">
              <a:latin typeface="+mn-lt"/>
              <a:cs typeface="Arial" panose="020B0604020202020204" pitchFamily="34" charset="0"/>
            </a:endParaRPr>
          </a:p>
          <a:p>
            <a:pPr>
              <a:spcBef>
                <a:spcPts val="0"/>
              </a:spcBef>
              <a:spcAft>
                <a:spcPts val="800"/>
              </a:spcAft>
              <a:buClrTx/>
              <a:buFontTx/>
              <a:buAutoNum type="arabicPeriod"/>
            </a:pPr>
            <a:r>
              <a:rPr lang="en-GB" altLang="en-US" b="1" dirty="0">
                <a:latin typeface="+mn-lt"/>
                <a:cs typeface="Arial" panose="020B0604020202020204" pitchFamily="34" charset="0"/>
              </a:rPr>
              <a:t>Note 3 of the Finish Directors responsibilities. </a:t>
            </a:r>
            <a:r>
              <a:rPr lang="en-GB" altLang="en-US" b="1" dirty="0">
                <a:solidFill>
                  <a:srgbClr val="0070C0"/>
                </a:solidFill>
                <a:latin typeface="+mn-lt"/>
                <a:cs typeface="Arial" panose="020B0604020202020204" pitchFamily="34" charset="0"/>
              </a:rPr>
              <a:t>(3 marks)</a:t>
            </a:r>
          </a:p>
          <a:p>
            <a:pPr>
              <a:spcBef>
                <a:spcPts val="0"/>
              </a:spcBef>
              <a:spcAft>
                <a:spcPts val="800"/>
              </a:spcAft>
              <a:buClrTx/>
              <a:buFontTx/>
              <a:buAutoNum type="arabicPeriod"/>
            </a:pPr>
            <a:r>
              <a:rPr lang="en-GB" altLang="en-US" b="1" dirty="0">
                <a:latin typeface="+mn-lt"/>
                <a:cs typeface="Arial" panose="020B0604020202020204" pitchFamily="34" charset="0"/>
              </a:rPr>
              <a:t>List at least 5 race-day resources the Finish Director needs. </a:t>
            </a:r>
            <a:r>
              <a:rPr lang="en-GB" altLang="en-US" b="1" dirty="0">
                <a:solidFill>
                  <a:srgbClr val="0070C0"/>
                </a:solidFill>
                <a:latin typeface="+mn-lt"/>
                <a:cs typeface="Arial" panose="020B0604020202020204" pitchFamily="34" charset="0"/>
              </a:rPr>
              <a:t>(5 marks)</a:t>
            </a:r>
          </a:p>
          <a:p>
            <a:pPr>
              <a:spcBef>
                <a:spcPts val="0"/>
              </a:spcBef>
              <a:spcAft>
                <a:spcPts val="600"/>
              </a:spcAft>
              <a:buClrTx/>
              <a:buFontTx/>
              <a:buAutoNum type="arabicPeriod"/>
            </a:pPr>
            <a:r>
              <a:rPr lang="en-GB" altLang="en-US" b="1" dirty="0">
                <a:latin typeface="+mn-lt"/>
                <a:cs typeface="Arial" panose="020B0604020202020204" pitchFamily="34" charset="0"/>
              </a:rPr>
              <a:t>What are the size and extent of the finish funnels dependent upon? </a:t>
            </a:r>
            <a:r>
              <a:rPr lang="en-GB" altLang="en-US" b="1" dirty="0">
                <a:solidFill>
                  <a:srgbClr val="0070C0"/>
                </a:solidFill>
                <a:latin typeface="+mn-lt"/>
                <a:cs typeface="Arial" panose="020B0604020202020204" pitchFamily="34" charset="0"/>
              </a:rPr>
              <a:t>(1 mark)</a:t>
            </a:r>
            <a:endParaRPr lang="en-GB" altLang="en-US" b="1" dirty="0">
              <a:latin typeface="+mn-lt"/>
              <a:cs typeface="Arial" panose="020B0604020202020204" pitchFamily="34" charset="0"/>
            </a:endParaRPr>
          </a:p>
        </p:txBody>
      </p:sp>
      <p:sp>
        <p:nvSpPr>
          <p:cNvPr id="3" name="Slide Number Placeholder 2">
            <a:extLst>
              <a:ext uri="{FF2B5EF4-FFF2-40B4-BE49-F238E27FC236}">
                <a16:creationId xmlns:a16="http://schemas.microsoft.com/office/drawing/2014/main" id="{9F46261E-E175-8EDC-8C94-2F1A662DBAC9}"/>
              </a:ext>
            </a:extLst>
          </p:cNvPr>
          <p:cNvSpPr>
            <a:spLocks noGrp="1"/>
          </p:cNvSpPr>
          <p:nvPr>
            <p:ph type="sldNum" sz="quarter" idx="10"/>
          </p:nvPr>
        </p:nvSpPr>
        <p:spPr/>
        <p:txBody>
          <a:bodyPr/>
          <a:lstStyle/>
          <a:p>
            <a:fld id="{02A65027-5D95-4BC0-89B4-69ED8CA3508E}" type="slidenum">
              <a:rPr lang="en-GB" smtClean="0"/>
              <a:t>33</a:t>
            </a:fld>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5C4C0-7848-3F8B-7C39-B044DACBCF0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9DC61AE-8ADE-C632-ABFD-918C000083E7}"/>
              </a:ext>
            </a:extLst>
          </p:cNvPr>
          <p:cNvSpPr/>
          <p:nvPr/>
        </p:nvSpPr>
        <p:spPr>
          <a:xfrm>
            <a:off x="720830" y="1772816"/>
            <a:ext cx="4456669"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Questions 2</a:t>
            </a:r>
          </a:p>
        </p:txBody>
      </p:sp>
      <p:sp>
        <p:nvSpPr>
          <p:cNvPr id="58371" name="Rectangle 2">
            <a:extLst>
              <a:ext uri="{FF2B5EF4-FFF2-40B4-BE49-F238E27FC236}">
                <a16:creationId xmlns:a16="http://schemas.microsoft.com/office/drawing/2014/main" id="{EF078F75-2110-41A6-5701-CDC5EC4EC3DD}"/>
              </a:ext>
            </a:extLst>
          </p:cNvPr>
          <p:cNvSpPr>
            <a:spLocks noChangeArrowheads="1"/>
          </p:cNvSpPr>
          <p:nvPr/>
        </p:nvSpPr>
        <p:spPr bwMode="auto">
          <a:xfrm>
            <a:off x="720830" y="2234481"/>
            <a:ext cx="7738852" cy="3529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457200" indent="-457200">
              <a:spcBef>
                <a:spcPts val="0"/>
              </a:spcBef>
              <a:spcAft>
                <a:spcPts val="200"/>
              </a:spcAft>
              <a:buClrTx/>
              <a:buFont typeface="+mj-lt"/>
              <a:buAutoNum type="arabicPeriod" startAt="9"/>
            </a:pPr>
            <a:r>
              <a:rPr lang="en-GB" altLang="en-US" b="1" dirty="0">
                <a:latin typeface="+mn-lt"/>
                <a:cs typeface="Arial" panose="020B0604020202020204" pitchFamily="34" charset="0"/>
              </a:rPr>
              <a:t>The proposed finish to a local cross-country event is in a clearing of a local wood where you need to construct a safe finish area and funnel system. What contribution at planning stage would be required from the Finish Director in addressing the safety of everyone attending the event? </a:t>
            </a:r>
            <a:r>
              <a:rPr lang="en-GB" altLang="en-US" b="1" dirty="0">
                <a:solidFill>
                  <a:srgbClr val="0070C0"/>
                </a:solidFill>
                <a:latin typeface="+mn-lt"/>
                <a:cs typeface="Arial" panose="020B0604020202020204" pitchFamily="34" charset="0"/>
              </a:rPr>
              <a:t>(1 mark)</a:t>
            </a:r>
          </a:p>
          <a:p>
            <a:pPr marL="457200" indent="-457200">
              <a:spcBef>
                <a:spcPts val="0"/>
              </a:spcBef>
              <a:spcAft>
                <a:spcPts val="200"/>
              </a:spcAft>
              <a:buClrTx/>
              <a:buFontTx/>
              <a:buAutoNum type="arabicPeriod" startAt="9"/>
            </a:pPr>
            <a:r>
              <a:rPr lang="en-GB" altLang="en-US" b="1" dirty="0">
                <a:latin typeface="+mn-lt"/>
                <a:cs typeface="Arial" panose="020B0604020202020204" pitchFamily="34" charset="0"/>
              </a:rPr>
              <a:t>Describe the positioning of the timekeeper and their recorder when recording finishers times. </a:t>
            </a:r>
            <a:r>
              <a:rPr lang="en-GB" altLang="en-US" b="1" dirty="0">
                <a:solidFill>
                  <a:srgbClr val="0070C0"/>
                </a:solidFill>
                <a:latin typeface="+mn-lt"/>
                <a:cs typeface="Arial" panose="020B0604020202020204" pitchFamily="34" charset="0"/>
              </a:rPr>
              <a:t>(1 mark)</a:t>
            </a:r>
          </a:p>
          <a:p>
            <a:pPr marL="457200" indent="-457200">
              <a:spcBef>
                <a:spcPts val="0"/>
              </a:spcBef>
              <a:spcAft>
                <a:spcPts val="600"/>
              </a:spcAft>
              <a:buClrTx/>
              <a:buFontTx/>
              <a:buAutoNum type="arabicPeriod" startAt="9"/>
            </a:pPr>
            <a:r>
              <a:rPr lang="en-GB" altLang="en-US" b="1" dirty="0">
                <a:latin typeface="+mn-lt"/>
                <a:cs typeface="Arial" panose="020B0604020202020204" pitchFamily="34" charset="0"/>
              </a:rPr>
              <a:t>Describe 2 methods that can be employed to avoid a build-up of runners around the finish area looking to discover their finish times. </a:t>
            </a:r>
            <a:r>
              <a:rPr lang="en-GB" altLang="en-US" b="1" dirty="0">
                <a:solidFill>
                  <a:srgbClr val="0070C0"/>
                </a:solidFill>
                <a:latin typeface="+mn-lt"/>
                <a:cs typeface="Arial" panose="020B0604020202020204" pitchFamily="34" charset="0"/>
              </a:rPr>
              <a:t>(2 marks)</a:t>
            </a:r>
            <a:endParaRPr lang="en-GB" altLang="en-US" b="1" dirty="0">
              <a:latin typeface="+mn-lt"/>
              <a:cs typeface="Arial" panose="020B0604020202020204" pitchFamily="34" charset="0"/>
            </a:endParaRPr>
          </a:p>
        </p:txBody>
      </p:sp>
      <p:sp>
        <p:nvSpPr>
          <p:cNvPr id="3" name="Slide Number Placeholder 2">
            <a:extLst>
              <a:ext uri="{FF2B5EF4-FFF2-40B4-BE49-F238E27FC236}">
                <a16:creationId xmlns:a16="http://schemas.microsoft.com/office/drawing/2014/main" id="{9BF4E873-CE3F-EA72-CC78-A1A859D688E0}"/>
              </a:ext>
            </a:extLst>
          </p:cNvPr>
          <p:cNvSpPr>
            <a:spLocks noGrp="1"/>
          </p:cNvSpPr>
          <p:nvPr>
            <p:ph type="sldNum" sz="quarter" idx="10"/>
          </p:nvPr>
        </p:nvSpPr>
        <p:spPr/>
        <p:txBody>
          <a:bodyPr/>
          <a:lstStyle/>
          <a:p>
            <a:fld id="{02A65027-5D95-4BC0-89B4-69ED8CA3508E}" type="slidenum">
              <a:rPr lang="en-GB" smtClean="0"/>
              <a:t>34</a:t>
            </a:fld>
            <a:endParaRPr lang="en-GB" dirty="0"/>
          </a:p>
        </p:txBody>
      </p:sp>
    </p:spTree>
    <p:extLst>
      <p:ext uri="{BB962C8B-B14F-4D97-AF65-F5344CB8AC3E}">
        <p14:creationId xmlns:p14="http://schemas.microsoft.com/office/powerpoint/2010/main" val="8312055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06314-BC7E-8FD6-9F35-98D585A593F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789C9FF-4EDD-BE98-08F8-B2F1F7DC8F31}"/>
              </a:ext>
            </a:extLst>
          </p:cNvPr>
          <p:cNvSpPr/>
          <p:nvPr/>
        </p:nvSpPr>
        <p:spPr>
          <a:xfrm>
            <a:off x="675783" y="1336466"/>
            <a:ext cx="4456669"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Questions 3</a:t>
            </a:r>
          </a:p>
        </p:txBody>
      </p:sp>
      <p:sp>
        <p:nvSpPr>
          <p:cNvPr id="58371" name="Rectangle 2">
            <a:extLst>
              <a:ext uri="{FF2B5EF4-FFF2-40B4-BE49-F238E27FC236}">
                <a16:creationId xmlns:a16="http://schemas.microsoft.com/office/drawing/2014/main" id="{9228D301-7B6C-6A1F-A990-243E086D7E3F}"/>
              </a:ext>
            </a:extLst>
          </p:cNvPr>
          <p:cNvSpPr>
            <a:spLocks noChangeArrowheads="1"/>
          </p:cNvSpPr>
          <p:nvPr/>
        </p:nvSpPr>
        <p:spPr bwMode="auto">
          <a:xfrm>
            <a:off x="676327" y="1772816"/>
            <a:ext cx="7827858" cy="4196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457200" indent="-457200">
              <a:spcBef>
                <a:spcPts val="0"/>
              </a:spcBef>
              <a:spcAft>
                <a:spcPts val="800"/>
              </a:spcAft>
              <a:buClrTx/>
              <a:buFont typeface="+mj-lt"/>
              <a:buAutoNum type="arabicPeriod" startAt="12"/>
            </a:pPr>
            <a:r>
              <a:rPr lang="en-GB" altLang="en-US" b="1" dirty="0">
                <a:latin typeface="+mn-lt"/>
                <a:cs typeface="Arial" panose="020B0604020202020204" pitchFamily="34" charset="0"/>
              </a:rPr>
              <a:t>Event Equipment / Resources you would expect to see at the finish have been identified throughout the module, list at least 5.</a:t>
            </a:r>
            <a:r>
              <a:rPr lang="en-GB" altLang="en-US" b="1" dirty="0">
                <a:solidFill>
                  <a:srgbClr val="0070C0"/>
                </a:solidFill>
                <a:latin typeface="+mn-lt"/>
                <a:cs typeface="Arial" panose="020B0604020202020204" pitchFamily="34" charset="0"/>
              </a:rPr>
              <a:t> </a:t>
            </a:r>
            <a:r>
              <a:rPr lang="en-GB" altLang="en-US" b="1" dirty="0">
                <a:solidFill>
                  <a:srgbClr val="0070C0"/>
                </a:solidFill>
                <a:cs typeface="Arial" panose="020B0604020202020204" pitchFamily="34" charset="0"/>
              </a:rPr>
              <a:t>(5 marks)</a:t>
            </a:r>
            <a:endParaRPr lang="en-GB" altLang="en-US" b="1" dirty="0">
              <a:latin typeface="+mn-lt"/>
              <a:cs typeface="Arial" panose="020B0604020202020204" pitchFamily="34" charset="0"/>
            </a:endParaRPr>
          </a:p>
          <a:p>
            <a:pPr marL="457200" indent="-457200">
              <a:spcBef>
                <a:spcPts val="0"/>
              </a:spcBef>
              <a:spcAft>
                <a:spcPts val="800"/>
              </a:spcAft>
              <a:buClrTx/>
              <a:buFont typeface="+mj-lt"/>
              <a:buAutoNum type="arabicPeriod" startAt="12"/>
            </a:pPr>
            <a:r>
              <a:rPr lang="en-US" altLang="en-US" b="1" dirty="0">
                <a:latin typeface="+mn-lt"/>
                <a:cs typeface="Arial" panose="020B0604020202020204" pitchFamily="34" charset="0"/>
              </a:rPr>
              <a:t>Personnel you would expect to see at the finish have been identified throughout the module, list at least 5</a:t>
            </a:r>
            <a:r>
              <a:rPr lang="en-GB" altLang="en-US" sz="1800" b="1" dirty="0">
                <a:cs typeface="Arial" panose="020B0604020202020204" pitchFamily="34" charset="0"/>
              </a:rPr>
              <a:t>.</a:t>
            </a:r>
            <a:r>
              <a:rPr lang="en-GB" altLang="en-US" sz="1800" b="1" dirty="0">
                <a:solidFill>
                  <a:srgbClr val="0070C0"/>
                </a:solidFill>
                <a:cs typeface="Arial" panose="020B0604020202020204" pitchFamily="34" charset="0"/>
              </a:rPr>
              <a:t> </a:t>
            </a:r>
            <a:r>
              <a:rPr lang="en-GB" altLang="en-US" b="1" dirty="0">
                <a:solidFill>
                  <a:srgbClr val="0070C0"/>
                </a:solidFill>
                <a:cs typeface="Arial" panose="020B0604020202020204" pitchFamily="34" charset="0"/>
              </a:rPr>
              <a:t>(5 marks)</a:t>
            </a:r>
            <a:endParaRPr lang="en-GB" altLang="en-US" b="1" dirty="0">
              <a:solidFill>
                <a:srgbClr val="0070C0"/>
              </a:solidFill>
              <a:latin typeface="+mn-lt"/>
              <a:cs typeface="Arial" panose="020B0604020202020204" pitchFamily="34" charset="0"/>
            </a:endParaRPr>
          </a:p>
          <a:p>
            <a:pPr marL="457200" indent="-457200">
              <a:spcBef>
                <a:spcPts val="0"/>
              </a:spcBef>
              <a:spcAft>
                <a:spcPts val="800"/>
              </a:spcAft>
              <a:buClrTx/>
              <a:buFont typeface="+mj-lt"/>
              <a:buAutoNum type="arabicPeriod" startAt="12"/>
            </a:pPr>
            <a:r>
              <a:rPr lang="en-GB" altLang="en-US" b="1" dirty="0">
                <a:latin typeface="+mn-lt"/>
                <a:cs typeface="Arial" panose="020B0604020202020204" pitchFamily="34" charset="0"/>
              </a:rPr>
              <a:t>Detail 2 of the differences between funnel operations for smaller and larger races. </a:t>
            </a:r>
            <a:r>
              <a:rPr lang="en-GB" altLang="en-US" b="1" dirty="0">
                <a:solidFill>
                  <a:srgbClr val="0070C0"/>
                </a:solidFill>
                <a:latin typeface="+mn-lt"/>
                <a:cs typeface="Arial" panose="020B0604020202020204" pitchFamily="34" charset="0"/>
              </a:rPr>
              <a:t>(2 Marks)</a:t>
            </a:r>
          </a:p>
          <a:p>
            <a:pPr marL="457200" indent="-457200">
              <a:spcBef>
                <a:spcPts val="0"/>
              </a:spcBef>
              <a:spcAft>
                <a:spcPts val="800"/>
              </a:spcAft>
              <a:buClrTx/>
              <a:buFont typeface="+mj-lt"/>
              <a:buAutoNum type="arabicPeriod" startAt="12"/>
            </a:pPr>
            <a:r>
              <a:rPr lang="en-GB" altLang="en-US" b="1" dirty="0">
                <a:latin typeface="+mn-lt"/>
                <a:cs typeface="Arial" panose="020B0604020202020204" pitchFamily="34" charset="0"/>
              </a:rPr>
              <a:t>Why are numbered discs handed to race finishers crossing the finish line: </a:t>
            </a:r>
            <a:r>
              <a:rPr lang="en-GB" altLang="en-US" b="1" dirty="0">
                <a:solidFill>
                  <a:srgbClr val="0070C0"/>
                </a:solidFill>
                <a:latin typeface="+mn-lt"/>
                <a:cs typeface="Arial" panose="020B0604020202020204" pitchFamily="34" charset="0"/>
              </a:rPr>
              <a:t>(1 mark)</a:t>
            </a:r>
          </a:p>
          <a:p>
            <a:pPr marL="914400" indent="-457200">
              <a:spcBef>
                <a:spcPts val="0"/>
              </a:spcBef>
              <a:spcAft>
                <a:spcPts val="0"/>
              </a:spcAft>
              <a:buClrTx/>
              <a:buFont typeface="+mj-lt"/>
              <a:buAutoNum type="alphaLcParenR"/>
            </a:pPr>
            <a:r>
              <a:rPr lang="en-GB" altLang="en-US" b="1" dirty="0">
                <a:latin typeface="+mn-lt"/>
                <a:cs typeface="Arial" panose="020B0604020202020204" pitchFamily="34" charset="0"/>
              </a:rPr>
              <a:t>As a memento for finishing the race?</a:t>
            </a:r>
          </a:p>
          <a:p>
            <a:pPr marL="914400" indent="-457200">
              <a:spcBef>
                <a:spcPts val="0"/>
              </a:spcBef>
              <a:spcAft>
                <a:spcPts val="0"/>
              </a:spcAft>
              <a:buClrTx/>
              <a:buFont typeface="+mj-lt"/>
              <a:buAutoNum type="alphaLcParenR"/>
            </a:pPr>
            <a:r>
              <a:rPr lang="en-GB" altLang="en-US" b="1" dirty="0">
                <a:latin typeface="+mn-lt"/>
                <a:cs typeface="Arial" panose="020B0604020202020204" pitchFamily="34" charset="0"/>
              </a:rPr>
              <a:t>To order race finishers?</a:t>
            </a:r>
          </a:p>
          <a:p>
            <a:pPr marL="914400" indent="-457200">
              <a:spcBef>
                <a:spcPts val="0"/>
              </a:spcBef>
              <a:spcAft>
                <a:spcPts val="800"/>
              </a:spcAft>
              <a:buClrTx/>
              <a:buFont typeface="+mj-lt"/>
              <a:buAutoNum type="alphaLcParenR"/>
            </a:pPr>
            <a:r>
              <a:rPr lang="en-GB" altLang="en-US" b="1" dirty="0">
                <a:latin typeface="+mn-lt"/>
                <a:cs typeface="Arial" panose="020B0604020202020204" pitchFamily="34" charset="0"/>
              </a:rPr>
              <a:t>To identify athletes from spectators?</a:t>
            </a:r>
          </a:p>
        </p:txBody>
      </p:sp>
      <p:sp>
        <p:nvSpPr>
          <p:cNvPr id="3" name="Slide Number Placeholder 2">
            <a:extLst>
              <a:ext uri="{FF2B5EF4-FFF2-40B4-BE49-F238E27FC236}">
                <a16:creationId xmlns:a16="http://schemas.microsoft.com/office/drawing/2014/main" id="{7945A7F4-45B1-7BE3-E029-6FDFEC0AA60E}"/>
              </a:ext>
            </a:extLst>
          </p:cNvPr>
          <p:cNvSpPr>
            <a:spLocks noGrp="1"/>
          </p:cNvSpPr>
          <p:nvPr>
            <p:ph type="sldNum" sz="quarter" idx="10"/>
          </p:nvPr>
        </p:nvSpPr>
        <p:spPr/>
        <p:txBody>
          <a:bodyPr/>
          <a:lstStyle/>
          <a:p>
            <a:fld id="{02A65027-5D95-4BC0-89B4-69ED8CA3508E}" type="slidenum">
              <a:rPr lang="en-GB" smtClean="0"/>
              <a:t>35</a:t>
            </a:fld>
            <a:endParaRPr lang="en-GB"/>
          </a:p>
        </p:txBody>
      </p:sp>
    </p:spTree>
    <p:extLst>
      <p:ext uri="{BB962C8B-B14F-4D97-AF65-F5344CB8AC3E}">
        <p14:creationId xmlns:p14="http://schemas.microsoft.com/office/powerpoint/2010/main" val="19850665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BDA1C-505E-57EF-BC79-9EF0B119031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45E6995-9664-BBA3-7FED-7672990D7994}"/>
              </a:ext>
            </a:extLst>
          </p:cNvPr>
          <p:cNvSpPr/>
          <p:nvPr/>
        </p:nvSpPr>
        <p:spPr>
          <a:xfrm>
            <a:off x="720830" y="1638766"/>
            <a:ext cx="4456669"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Questions 4</a:t>
            </a:r>
          </a:p>
        </p:txBody>
      </p:sp>
      <p:sp>
        <p:nvSpPr>
          <p:cNvPr id="58371" name="Rectangle 2">
            <a:extLst>
              <a:ext uri="{FF2B5EF4-FFF2-40B4-BE49-F238E27FC236}">
                <a16:creationId xmlns:a16="http://schemas.microsoft.com/office/drawing/2014/main" id="{4E036915-CB3E-4CF7-70A4-5D6732CC5A27}"/>
              </a:ext>
            </a:extLst>
          </p:cNvPr>
          <p:cNvSpPr>
            <a:spLocks noChangeArrowheads="1"/>
          </p:cNvSpPr>
          <p:nvPr/>
        </p:nvSpPr>
        <p:spPr bwMode="auto">
          <a:xfrm>
            <a:off x="720830" y="2100431"/>
            <a:ext cx="7738852" cy="265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457200" indent="-457200">
              <a:spcBef>
                <a:spcPts val="0"/>
              </a:spcBef>
              <a:spcAft>
                <a:spcPts val="0"/>
              </a:spcAft>
              <a:buClrTx/>
              <a:buFont typeface="+mj-lt"/>
              <a:buAutoNum type="arabicPeriod" startAt="16"/>
            </a:pPr>
            <a:r>
              <a:rPr lang="en-GB" altLang="en-US" b="1" dirty="0">
                <a:latin typeface="+mn-lt"/>
                <a:cs typeface="Arial" panose="020B0604020202020204" pitchFamily="34" charset="0"/>
              </a:rPr>
              <a:t>What should be done if the finish rate of runners becomes too rapid for:</a:t>
            </a:r>
            <a:endParaRPr lang="en-GB" altLang="en-US" b="1" dirty="0">
              <a:solidFill>
                <a:srgbClr val="0070C0"/>
              </a:solidFill>
              <a:latin typeface="+mn-lt"/>
              <a:cs typeface="Arial" panose="020B0604020202020204" pitchFamily="34" charset="0"/>
            </a:endParaRPr>
          </a:p>
          <a:p>
            <a:pPr marL="914400" indent="-457200">
              <a:spcBef>
                <a:spcPts val="0"/>
              </a:spcBef>
              <a:spcAft>
                <a:spcPts val="0"/>
              </a:spcAft>
              <a:buClrTx/>
              <a:buFont typeface="+mj-lt"/>
              <a:buAutoNum type="alphaLcParenR"/>
            </a:pPr>
            <a:r>
              <a:rPr lang="en-GB" altLang="en-US" b="1" dirty="0">
                <a:latin typeface="+mn-lt"/>
                <a:cs typeface="Arial" panose="020B0604020202020204" pitchFamily="34" charset="0"/>
              </a:rPr>
              <a:t>Manual Place Recording? </a:t>
            </a:r>
            <a:r>
              <a:rPr lang="en-GB" altLang="en-US" b="1" dirty="0">
                <a:solidFill>
                  <a:srgbClr val="0070C0"/>
                </a:solidFill>
                <a:latin typeface="+mn-lt"/>
                <a:cs typeface="Arial" panose="020B0604020202020204" pitchFamily="34" charset="0"/>
              </a:rPr>
              <a:t>(1 mark)</a:t>
            </a:r>
          </a:p>
          <a:p>
            <a:pPr marL="914400" indent="-457200">
              <a:spcBef>
                <a:spcPts val="0"/>
              </a:spcBef>
              <a:spcAft>
                <a:spcPts val="800"/>
              </a:spcAft>
              <a:buClrTx/>
              <a:buFont typeface="+mj-lt"/>
              <a:buAutoNum type="alphaLcParenR"/>
            </a:pPr>
            <a:r>
              <a:rPr lang="en-GB" altLang="en-US" b="1" dirty="0">
                <a:latin typeface="+mn-lt"/>
                <a:cs typeface="Arial" panose="020B0604020202020204" pitchFamily="34" charset="0"/>
              </a:rPr>
              <a:t>Manual Time Recording? </a:t>
            </a:r>
            <a:r>
              <a:rPr lang="en-GB" altLang="en-US" sz="1800" b="1" dirty="0">
                <a:solidFill>
                  <a:srgbClr val="0070C0"/>
                </a:solidFill>
                <a:cs typeface="Arial" panose="020B0604020202020204" pitchFamily="34" charset="0"/>
              </a:rPr>
              <a:t>(1 mark)</a:t>
            </a:r>
            <a:endParaRPr lang="en-GB" altLang="en-US" b="1" dirty="0">
              <a:latin typeface="+mn-lt"/>
              <a:cs typeface="Arial" panose="020B0604020202020204" pitchFamily="34" charset="0"/>
            </a:endParaRPr>
          </a:p>
          <a:p>
            <a:pPr marL="457200" indent="-457200">
              <a:spcBef>
                <a:spcPts val="0"/>
              </a:spcBef>
              <a:spcAft>
                <a:spcPts val="0"/>
              </a:spcAft>
              <a:buClrTx/>
              <a:buFont typeface="+mj-lt"/>
              <a:buAutoNum type="arabicPeriod" startAt="17"/>
            </a:pPr>
            <a:r>
              <a:rPr lang="en-GB" altLang="en-US" b="1" dirty="0">
                <a:latin typeface="+mn-lt"/>
                <a:cs typeface="Arial" panose="020B0604020202020204" pitchFamily="34" charset="0"/>
              </a:rPr>
              <a:t>What should the recorders do when the Batch Separator reaches the Finish Recorders? </a:t>
            </a:r>
            <a:r>
              <a:rPr lang="en-GB" altLang="en-US" b="1" dirty="0">
                <a:solidFill>
                  <a:srgbClr val="0070C0"/>
                </a:solidFill>
                <a:latin typeface="+mn-lt"/>
                <a:cs typeface="Arial" panose="020B0604020202020204" pitchFamily="34" charset="0"/>
              </a:rPr>
              <a:t>(1 mark)</a:t>
            </a:r>
          </a:p>
          <a:p>
            <a:pPr marL="0" indent="0">
              <a:spcBef>
                <a:spcPts val="0"/>
              </a:spcBef>
              <a:spcAft>
                <a:spcPts val="0"/>
              </a:spcAft>
              <a:buClrTx/>
              <a:buNone/>
            </a:pPr>
            <a:endParaRPr lang="en-GB" altLang="en-US" b="1" dirty="0">
              <a:latin typeface="+mn-lt"/>
              <a:cs typeface="Arial" panose="020B0604020202020204" pitchFamily="34" charset="0"/>
            </a:endParaRPr>
          </a:p>
          <a:p>
            <a:pPr marL="0" indent="0" algn="ctr">
              <a:spcBef>
                <a:spcPts val="0"/>
              </a:spcBef>
              <a:spcAft>
                <a:spcPts val="0"/>
              </a:spcAft>
              <a:buClrTx/>
              <a:buNone/>
            </a:pPr>
            <a:r>
              <a:rPr lang="en-GB" altLang="en-US" b="1" dirty="0">
                <a:solidFill>
                  <a:srgbClr val="0070C0"/>
                </a:solidFill>
                <a:latin typeface="+mn-lt"/>
                <a:cs typeface="Arial" panose="020B0604020202020204" pitchFamily="34" charset="0"/>
              </a:rPr>
              <a:t>Total marks = 40, Pass mark = 32 (80%)</a:t>
            </a:r>
          </a:p>
        </p:txBody>
      </p:sp>
      <p:sp>
        <p:nvSpPr>
          <p:cNvPr id="3" name="Slide Number Placeholder 2">
            <a:extLst>
              <a:ext uri="{FF2B5EF4-FFF2-40B4-BE49-F238E27FC236}">
                <a16:creationId xmlns:a16="http://schemas.microsoft.com/office/drawing/2014/main" id="{90EE6027-F32A-854D-A5B3-8538E279123B}"/>
              </a:ext>
            </a:extLst>
          </p:cNvPr>
          <p:cNvSpPr>
            <a:spLocks noGrp="1"/>
          </p:cNvSpPr>
          <p:nvPr>
            <p:ph type="sldNum" sz="quarter" idx="10"/>
          </p:nvPr>
        </p:nvSpPr>
        <p:spPr/>
        <p:txBody>
          <a:bodyPr/>
          <a:lstStyle/>
          <a:p>
            <a:fld id="{02A65027-5D95-4BC0-89B4-69ED8CA3508E}" type="slidenum">
              <a:rPr lang="en-GB" smtClean="0"/>
              <a:t>36</a:t>
            </a:fld>
            <a:endParaRPr lang="en-GB"/>
          </a:p>
        </p:txBody>
      </p:sp>
    </p:spTree>
    <p:extLst>
      <p:ext uri="{BB962C8B-B14F-4D97-AF65-F5344CB8AC3E}">
        <p14:creationId xmlns:p14="http://schemas.microsoft.com/office/powerpoint/2010/main" val="296491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85F3BD-F9C8-5F8D-B06A-290E658E785D}"/>
              </a:ext>
            </a:extLst>
          </p:cNvPr>
          <p:cNvSpPr/>
          <p:nvPr/>
        </p:nvSpPr>
        <p:spPr>
          <a:xfrm>
            <a:off x="1353632" y="2564904"/>
            <a:ext cx="6473247"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Roles &amp; Responsibilities 1</a:t>
            </a:r>
          </a:p>
        </p:txBody>
      </p:sp>
      <p:sp>
        <p:nvSpPr>
          <p:cNvPr id="29699" name="Rectangle 2">
            <a:extLst>
              <a:ext uri="{FF2B5EF4-FFF2-40B4-BE49-F238E27FC236}">
                <a16:creationId xmlns:a16="http://schemas.microsoft.com/office/drawing/2014/main" id="{D2F9E79E-282B-D243-078C-5D9F9EEA9E25}"/>
              </a:ext>
            </a:extLst>
          </p:cNvPr>
          <p:cNvSpPr>
            <a:spLocks noChangeArrowheads="1"/>
          </p:cNvSpPr>
          <p:nvPr/>
        </p:nvSpPr>
        <p:spPr bwMode="auto">
          <a:xfrm>
            <a:off x="989805" y="3026569"/>
            <a:ext cx="72009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ctr" eaLnBrk="1" hangingPunct="1">
              <a:spcBef>
                <a:spcPct val="0"/>
              </a:spcBef>
              <a:spcAft>
                <a:spcPts val="1200"/>
              </a:spcAft>
              <a:buClrTx/>
              <a:buFontTx/>
              <a:buNone/>
            </a:pPr>
            <a:r>
              <a:rPr lang="en-GB" altLang="en-US" sz="2400" b="1" dirty="0">
                <a:latin typeface="+mn-lt"/>
                <a:cs typeface="Arial" panose="020B0604020202020204" pitchFamily="34" charset="0"/>
              </a:rPr>
              <a:t>The Finish Director is responsible for the safe management of all activities concerning the finish of the race.</a:t>
            </a:r>
          </a:p>
        </p:txBody>
      </p:sp>
      <p:sp>
        <p:nvSpPr>
          <p:cNvPr id="3" name="Slide Number Placeholder 2">
            <a:extLst>
              <a:ext uri="{FF2B5EF4-FFF2-40B4-BE49-F238E27FC236}">
                <a16:creationId xmlns:a16="http://schemas.microsoft.com/office/drawing/2014/main" id="{A830F47D-AC3D-28A6-D7E2-A07055FE9EB0}"/>
              </a:ext>
            </a:extLst>
          </p:cNvPr>
          <p:cNvSpPr>
            <a:spLocks noGrp="1"/>
          </p:cNvSpPr>
          <p:nvPr>
            <p:ph type="sldNum" sz="quarter" idx="10"/>
          </p:nvPr>
        </p:nvSpPr>
        <p:spPr/>
        <p:txBody>
          <a:bodyPr/>
          <a:lstStyle/>
          <a:p>
            <a:fld id="{02A65027-5D95-4BC0-89B4-69ED8CA3508E}"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A424B3-BDF1-F7F0-A741-461C70DB2B85}"/>
              </a:ext>
            </a:extLst>
          </p:cNvPr>
          <p:cNvSpPr/>
          <p:nvPr/>
        </p:nvSpPr>
        <p:spPr>
          <a:xfrm>
            <a:off x="823032" y="1246833"/>
            <a:ext cx="6473247"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Roles &amp; Responsibilities 2</a:t>
            </a:r>
          </a:p>
        </p:txBody>
      </p:sp>
      <p:sp>
        <p:nvSpPr>
          <p:cNvPr id="30723" name="Rectangle 2">
            <a:extLst>
              <a:ext uri="{FF2B5EF4-FFF2-40B4-BE49-F238E27FC236}">
                <a16:creationId xmlns:a16="http://schemas.microsoft.com/office/drawing/2014/main" id="{7DBBA3B4-1D42-9A9B-A6CF-4F3C3099C88D}"/>
              </a:ext>
            </a:extLst>
          </p:cNvPr>
          <p:cNvSpPr>
            <a:spLocks noChangeArrowheads="1"/>
          </p:cNvSpPr>
          <p:nvPr/>
        </p:nvSpPr>
        <p:spPr bwMode="auto">
          <a:xfrm>
            <a:off x="823032" y="1708498"/>
            <a:ext cx="7534448"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buFontTx/>
              <a:buNone/>
            </a:pPr>
            <a:r>
              <a:rPr lang="en-GB" altLang="en-US" sz="2200" b="1" dirty="0">
                <a:latin typeface="+mn-lt"/>
                <a:cs typeface="Arial" panose="020B0604020202020204" pitchFamily="34" charset="0"/>
              </a:rPr>
              <a:t>Here are some of the Finish Directors responsibilities we have identified ….</a:t>
            </a:r>
          </a:p>
          <a:p>
            <a:pPr marL="342900" indent="-342900" eaLnBrk="1" hangingPunct="1">
              <a:spcBef>
                <a:spcPct val="0"/>
              </a:spcBef>
              <a:spcAft>
                <a:spcPts val="800"/>
              </a:spcAft>
              <a:buClrTx/>
            </a:pPr>
            <a:r>
              <a:rPr lang="en-GB" altLang="en-US" sz="2200" b="1" dirty="0">
                <a:latin typeface="+mn-lt"/>
                <a:cs typeface="Arial" panose="020B0604020202020204" pitchFamily="34" charset="0"/>
              </a:rPr>
              <a:t>Construction of the finish area including any finish funnels.</a:t>
            </a:r>
          </a:p>
          <a:p>
            <a:pPr marL="342900" indent="-342900" eaLnBrk="1" hangingPunct="1">
              <a:spcBef>
                <a:spcPct val="0"/>
              </a:spcBef>
              <a:spcAft>
                <a:spcPts val="800"/>
              </a:spcAft>
              <a:buClrTx/>
            </a:pPr>
            <a:r>
              <a:rPr lang="en-GB" altLang="en-US" sz="2200" b="1" dirty="0">
                <a:latin typeface="+mn-lt"/>
                <a:cs typeface="Arial" panose="020B0604020202020204" pitchFamily="34" charset="0"/>
              </a:rPr>
              <a:t>Allocation of judges, timekeepers and recorders, funnel stewards and marshals, finish marshals, helpers associated with drinks and presentation packs, plus security staff.</a:t>
            </a:r>
          </a:p>
          <a:p>
            <a:pPr marL="342900" indent="-342900" eaLnBrk="1" hangingPunct="1">
              <a:spcBef>
                <a:spcPct val="0"/>
              </a:spcBef>
              <a:spcAft>
                <a:spcPts val="800"/>
              </a:spcAft>
              <a:buClrTx/>
            </a:pPr>
            <a:r>
              <a:rPr lang="en-GB" altLang="en-US" sz="2200" b="1" dirty="0">
                <a:latin typeface="+mn-lt"/>
                <a:cs typeface="Arial" panose="020B0604020202020204" pitchFamily="34" charset="0"/>
              </a:rPr>
              <a:t>Liaise with the ‘chip timing’ personnel, if provided.</a:t>
            </a:r>
          </a:p>
          <a:p>
            <a:pPr marL="342900" indent="-342900" eaLnBrk="1" hangingPunct="1">
              <a:spcBef>
                <a:spcPct val="0"/>
              </a:spcBef>
              <a:spcAft>
                <a:spcPts val="800"/>
              </a:spcAft>
              <a:buClrTx/>
            </a:pPr>
            <a:r>
              <a:rPr lang="en-GB" altLang="en-US" sz="2200" b="1" dirty="0">
                <a:latin typeface="+mn-lt"/>
                <a:cs typeface="Arial" panose="020B0604020202020204" pitchFamily="34" charset="0"/>
              </a:rPr>
              <a:t>Ensure efficient arrangements exist to provide a full and accurate set of results.</a:t>
            </a:r>
          </a:p>
          <a:p>
            <a:pPr marL="342900" indent="-342900" eaLnBrk="1" hangingPunct="1">
              <a:spcBef>
                <a:spcPct val="0"/>
              </a:spcBef>
              <a:spcAft>
                <a:spcPts val="1200"/>
              </a:spcAft>
              <a:buClrTx/>
            </a:pPr>
            <a:r>
              <a:rPr lang="en-GB" altLang="en-US" sz="2200" b="1" dirty="0">
                <a:latin typeface="+mn-lt"/>
                <a:cs typeface="Arial" panose="020B0604020202020204" pitchFamily="34" charset="0"/>
              </a:rPr>
              <a:t>Ensure a safe and fair finish to the race.</a:t>
            </a:r>
          </a:p>
        </p:txBody>
      </p:sp>
      <p:sp>
        <p:nvSpPr>
          <p:cNvPr id="3" name="Slide Number Placeholder 2">
            <a:extLst>
              <a:ext uri="{FF2B5EF4-FFF2-40B4-BE49-F238E27FC236}">
                <a16:creationId xmlns:a16="http://schemas.microsoft.com/office/drawing/2014/main" id="{B66169C6-BE76-E16F-3C0C-CB74037F351D}"/>
              </a:ext>
            </a:extLst>
          </p:cNvPr>
          <p:cNvSpPr>
            <a:spLocks noGrp="1"/>
          </p:cNvSpPr>
          <p:nvPr>
            <p:ph type="sldNum" sz="quarter" idx="10"/>
          </p:nvPr>
        </p:nvSpPr>
        <p:spPr/>
        <p:txBody>
          <a:bodyPr/>
          <a:lstStyle/>
          <a:p>
            <a:fld id="{02A65027-5D95-4BC0-89B4-69ED8CA3508E}" type="slidenum">
              <a:rPr lang="en-GB" smtClean="0"/>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482048-00DA-D496-728C-362FEB402529}"/>
              </a:ext>
            </a:extLst>
          </p:cNvPr>
          <p:cNvSpPr/>
          <p:nvPr/>
        </p:nvSpPr>
        <p:spPr>
          <a:xfrm>
            <a:off x="773819" y="1355507"/>
            <a:ext cx="6473247"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Roles &amp; Responsibilities 3</a:t>
            </a:r>
          </a:p>
        </p:txBody>
      </p:sp>
      <p:sp>
        <p:nvSpPr>
          <p:cNvPr id="32771" name="Rectangle 2">
            <a:extLst>
              <a:ext uri="{FF2B5EF4-FFF2-40B4-BE49-F238E27FC236}">
                <a16:creationId xmlns:a16="http://schemas.microsoft.com/office/drawing/2014/main" id="{71EF96A3-FD42-FE43-1AEC-C8FB7A9096ED}"/>
              </a:ext>
            </a:extLst>
          </p:cNvPr>
          <p:cNvSpPr>
            <a:spLocks noChangeArrowheads="1"/>
          </p:cNvSpPr>
          <p:nvPr/>
        </p:nvSpPr>
        <p:spPr bwMode="auto">
          <a:xfrm>
            <a:off x="773819" y="1817172"/>
            <a:ext cx="7632873"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sz="2200" b="1" dirty="0">
                <a:latin typeface="+mn-lt"/>
                <a:cs typeface="Arial" panose="020B0604020202020204" pitchFamily="34" charset="0"/>
              </a:rPr>
              <a:t>The Finish Director is responsible to the Race Director.</a:t>
            </a:r>
          </a:p>
          <a:p>
            <a:pPr eaLnBrk="1" hangingPunct="1">
              <a:spcBef>
                <a:spcPct val="0"/>
              </a:spcBef>
              <a:spcAft>
                <a:spcPts val="800"/>
              </a:spcAft>
              <a:buClrTx/>
            </a:pPr>
            <a:r>
              <a:rPr lang="en-GB" altLang="en-US" sz="2200" b="1" dirty="0">
                <a:latin typeface="+mn-lt"/>
                <a:cs typeface="Arial" panose="020B0604020202020204" pitchFamily="34" charset="0"/>
              </a:rPr>
              <a:t>They will work with the Race Director, Police, Race Administration, PA announcer, Chip Timing company where provided, Race Referee, Medical providers, Chief Timekeeper and other key race personnel who are involved with the finish.</a:t>
            </a:r>
          </a:p>
          <a:p>
            <a:pPr eaLnBrk="1" hangingPunct="1">
              <a:spcBef>
                <a:spcPct val="0"/>
              </a:spcBef>
              <a:buClrTx/>
            </a:pPr>
            <a:r>
              <a:rPr lang="en-GB" altLang="en-US" sz="2200" b="1" dirty="0">
                <a:latin typeface="+mn-lt"/>
                <a:cs typeface="Arial" panose="020B0604020202020204" pitchFamily="34" charset="0"/>
              </a:rPr>
              <a:t>The Finish Director will have a reasonable amount of previous experience in race event management and for races with more than 1,000 participants, then at least a level 2 UKA Endurance Official’s Licence would be expected.</a:t>
            </a:r>
          </a:p>
        </p:txBody>
      </p:sp>
      <p:sp>
        <p:nvSpPr>
          <p:cNvPr id="3" name="Slide Number Placeholder 2">
            <a:extLst>
              <a:ext uri="{FF2B5EF4-FFF2-40B4-BE49-F238E27FC236}">
                <a16:creationId xmlns:a16="http://schemas.microsoft.com/office/drawing/2014/main" id="{DBFD553C-2266-4E0C-56FD-151AA3F57E66}"/>
              </a:ext>
            </a:extLst>
          </p:cNvPr>
          <p:cNvSpPr>
            <a:spLocks noGrp="1"/>
          </p:cNvSpPr>
          <p:nvPr>
            <p:ph type="sldNum" sz="quarter" idx="10"/>
          </p:nvPr>
        </p:nvSpPr>
        <p:spPr/>
        <p:txBody>
          <a:bodyPr/>
          <a:lstStyle/>
          <a:p>
            <a:fld id="{02A65027-5D95-4BC0-89B4-69ED8CA3508E}" type="slidenum">
              <a:rPr lang="en-GB" smtClean="0"/>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8B40C5-1139-8DA6-54DB-1C6F0C28D5F5}"/>
              </a:ext>
            </a:extLst>
          </p:cNvPr>
          <p:cNvSpPr/>
          <p:nvPr/>
        </p:nvSpPr>
        <p:spPr>
          <a:xfrm>
            <a:off x="737828" y="1454870"/>
            <a:ext cx="4459875"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Resources 1</a:t>
            </a:r>
          </a:p>
        </p:txBody>
      </p:sp>
      <p:sp>
        <p:nvSpPr>
          <p:cNvPr id="34819" name="Rectangle 2">
            <a:extLst>
              <a:ext uri="{FF2B5EF4-FFF2-40B4-BE49-F238E27FC236}">
                <a16:creationId xmlns:a16="http://schemas.microsoft.com/office/drawing/2014/main" id="{8513F21D-AD3A-4D13-2273-30B2EC6800A1}"/>
              </a:ext>
            </a:extLst>
          </p:cNvPr>
          <p:cNvSpPr>
            <a:spLocks noChangeArrowheads="1"/>
          </p:cNvSpPr>
          <p:nvPr/>
        </p:nvSpPr>
        <p:spPr bwMode="auto">
          <a:xfrm>
            <a:off x="737828" y="1916535"/>
            <a:ext cx="7704856" cy="3990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800"/>
              </a:spcAft>
              <a:buClrTx/>
              <a:buNone/>
            </a:pPr>
            <a:r>
              <a:rPr lang="en-GB" altLang="en-US" sz="2200" b="1" dirty="0">
                <a:latin typeface="+mn-lt"/>
                <a:cs typeface="Arial" panose="020B0604020202020204" pitchFamily="34" charset="0"/>
              </a:rPr>
              <a:t>Planning Resources:</a:t>
            </a:r>
          </a:p>
          <a:p>
            <a:pPr eaLnBrk="1" hangingPunct="1">
              <a:spcBef>
                <a:spcPct val="0"/>
              </a:spcBef>
              <a:spcAft>
                <a:spcPts val="800"/>
              </a:spcAft>
              <a:buClrTx/>
            </a:pPr>
            <a:r>
              <a:rPr lang="en-GB" altLang="en-US" sz="2200" b="1" dirty="0">
                <a:latin typeface="+mn-lt"/>
                <a:cs typeface="Arial" panose="020B0604020202020204" pitchFamily="34" charset="0"/>
              </a:rPr>
              <a:t>Copy of the event safety plan and contingency plan.</a:t>
            </a:r>
          </a:p>
          <a:p>
            <a:pPr eaLnBrk="1" hangingPunct="1">
              <a:spcBef>
                <a:spcPct val="0"/>
              </a:spcBef>
              <a:spcAft>
                <a:spcPts val="800"/>
              </a:spcAft>
              <a:buClrTx/>
            </a:pPr>
            <a:r>
              <a:rPr lang="en-GB" altLang="en-US" sz="2200" b="1" dirty="0">
                <a:latin typeface="+mn-lt"/>
                <a:cs typeface="Arial" panose="020B0604020202020204" pitchFamily="34" charset="0"/>
              </a:rPr>
              <a:t>Copy of the traffic management and marshalling plan.</a:t>
            </a:r>
          </a:p>
          <a:p>
            <a:pPr eaLnBrk="1" hangingPunct="1">
              <a:spcBef>
                <a:spcPct val="0"/>
              </a:spcBef>
              <a:spcAft>
                <a:spcPts val="800"/>
              </a:spcAft>
              <a:buClrTx/>
            </a:pPr>
            <a:r>
              <a:rPr lang="en-GB" altLang="en-US" sz="2200" b="1" dirty="0">
                <a:latin typeface="+mn-lt"/>
                <a:cs typeface="Arial" panose="020B0604020202020204" pitchFamily="34" charset="0"/>
              </a:rPr>
              <a:t>Planned Facilities and Activities: Toilets, changing, baggage collection, family reunion, catering, charities, entertainment, VIP and elite athlete areas, etc.</a:t>
            </a:r>
          </a:p>
          <a:p>
            <a:pPr eaLnBrk="1" hangingPunct="1">
              <a:spcBef>
                <a:spcPct val="0"/>
              </a:spcBef>
              <a:spcAft>
                <a:spcPts val="800"/>
              </a:spcAft>
              <a:buClrTx/>
            </a:pPr>
            <a:r>
              <a:rPr lang="en-GB" altLang="en-US" sz="2200" b="1" dirty="0">
                <a:latin typeface="+mn-lt"/>
                <a:cs typeface="Arial" panose="020B0604020202020204" pitchFamily="34" charset="0"/>
              </a:rPr>
              <a:t>Arrangements for refuse collection and disposal.</a:t>
            </a:r>
          </a:p>
          <a:p>
            <a:pPr eaLnBrk="1" hangingPunct="1">
              <a:spcBef>
                <a:spcPct val="0"/>
              </a:spcBef>
              <a:spcAft>
                <a:spcPts val="1200"/>
              </a:spcAft>
              <a:buClrTx/>
            </a:pPr>
            <a:r>
              <a:rPr lang="en-GB" altLang="en-US" sz="2200" b="1" dirty="0">
                <a:latin typeface="+mn-lt"/>
                <a:cs typeface="Arial" panose="020B0604020202020204" pitchFamily="34" charset="0"/>
              </a:rPr>
              <a:t>Any special arrangements to ensure access to / from adjoining properties.</a:t>
            </a:r>
          </a:p>
        </p:txBody>
      </p:sp>
      <p:sp>
        <p:nvSpPr>
          <p:cNvPr id="3" name="Slide Number Placeholder 2">
            <a:extLst>
              <a:ext uri="{FF2B5EF4-FFF2-40B4-BE49-F238E27FC236}">
                <a16:creationId xmlns:a16="http://schemas.microsoft.com/office/drawing/2014/main" id="{52EA715D-19D8-C636-AD7A-82BD6B643F77}"/>
              </a:ext>
            </a:extLst>
          </p:cNvPr>
          <p:cNvSpPr>
            <a:spLocks noGrp="1"/>
          </p:cNvSpPr>
          <p:nvPr>
            <p:ph type="sldNum" sz="quarter" idx="10"/>
          </p:nvPr>
        </p:nvSpPr>
        <p:spPr/>
        <p:txBody>
          <a:bodyPr/>
          <a:lstStyle/>
          <a:p>
            <a:fld id="{02A65027-5D95-4BC0-89B4-69ED8CA3508E}" type="slidenum">
              <a:rPr lang="en-GB" smtClean="0"/>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D8877E-EF40-D066-CD88-FF8B1425CB29}"/>
              </a:ext>
            </a:extLst>
          </p:cNvPr>
          <p:cNvSpPr/>
          <p:nvPr/>
        </p:nvSpPr>
        <p:spPr>
          <a:xfrm>
            <a:off x="989856" y="1340768"/>
            <a:ext cx="4459875"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Resources 2</a:t>
            </a:r>
          </a:p>
        </p:txBody>
      </p:sp>
      <p:sp>
        <p:nvSpPr>
          <p:cNvPr id="33795" name="Rectangle 2">
            <a:extLst>
              <a:ext uri="{FF2B5EF4-FFF2-40B4-BE49-F238E27FC236}">
                <a16:creationId xmlns:a16="http://schemas.microsoft.com/office/drawing/2014/main" id="{0D561C14-1BD9-8BE4-2309-65A5246BD0C2}"/>
              </a:ext>
            </a:extLst>
          </p:cNvPr>
          <p:cNvSpPr>
            <a:spLocks noChangeArrowheads="1"/>
          </p:cNvSpPr>
          <p:nvPr/>
        </p:nvSpPr>
        <p:spPr bwMode="auto">
          <a:xfrm>
            <a:off x="989856" y="1802433"/>
            <a:ext cx="7200949"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800"/>
              </a:spcAft>
              <a:buClrTx/>
              <a:buNone/>
            </a:pPr>
            <a:r>
              <a:rPr lang="en-GB" altLang="en-US" sz="2200" b="1" dirty="0">
                <a:latin typeface="+mn-lt"/>
                <a:cs typeface="Arial" panose="020B0604020202020204" pitchFamily="34" charset="0"/>
              </a:rPr>
              <a:t>Race-day Resources:</a:t>
            </a:r>
          </a:p>
          <a:p>
            <a:pPr marL="342000" indent="-342000" eaLnBrk="1" hangingPunct="1">
              <a:spcBef>
                <a:spcPct val="0"/>
              </a:spcBef>
              <a:spcAft>
                <a:spcPts val="800"/>
              </a:spcAft>
              <a:buClrTx/>
            </a:pPr>
            <a:r>
              <a:rPr lang="en-GB" altLang="en-US" sz="2200" b="1" dirty="0">
                <a:latin typeface="+mn-lt"/>
                <a:cs typeface="Arial" panose="020B0604020202020204" pitchFamily="34" charset="0"/>
              </a:rPr>
              <a:t>Suitable clothing, depending on weather and activities to be undertaken; including high visibility (to BS EN 471) if working on or adjacent to an open highway.</a:t>
            </a:r>
          </a:p>
          <a:p>
            <a:pPr marL="342000" indent="-342000" eaLnBrk="1" hangingPunct="1">
              <a:spcBef>
                <a:spcPct val="0"/>
              </a:spcBef>
              <a:spcAft>
                <a:spcPts val="800"/>
              </a:spcAft>
              <a:buClrTx/>
            </a:pPr>
            <a:r>
              <a:rPr lang="en-GB" altLang="en-US" sz="2200" b="1" dirty="0">
                <a:latin typeface="+mn-lt"/>
                <a:cs typeface="Arial" panose="020B0604020202020204" pitchFamily="34" charset="0"/>
              </a:rPr>
              <a:t>Transport for yourself, plus assistant (if required).</a:t>
            </a:r>
          </a:p>
          <a:p>
            <a:pPr marL="342000" indent="-342000" eaLnBrk="1" hangingPunct="1">
              <a:spcBef>
                <a:spcPct val="0"/>
              </a:spcBef>
              <a:spcAft>
                <a:spcPts val="800"/>
              </a:spcAft>
              <a:buClrTx/>
            </a:pPr>
            <a:r>
              <a:rPr lang="en-GB" altLang="en-US" sz="2200" b="1" dirty="0">
                <a:latin typeface="+mn-lt"/>
                <a:cs typeface="Arial" panose="020B0604020202020204" pitchFamily="34" charset="0"/>
              </a:rPr>
              <a:t>Event passes (if required).  </a:t>
            </a:r>
          </a:p>
          <a:p>
            <a:pPr marL="342000" indent="-342000" eaLnBrk="1" hangingPunct="1">
              <a:spcBef>
                <a:spcPct val="0"/>
              </a:spcBef>
              <a:spcAft>
                <a:spcPts val="800"/>
              </a:spcAft>
              <a:buClrTx/>
            </a:pPr>
            <a:r>
              <a:rPr lang="en-GB" altLang="en-US" sz="2200" b="1" dirty="0">
                <a:latin typeface="+mn-lt"/>
                <a:cs typeface="Arial" panose="020B0604020202020204" pitchFamily="34" charset="0"/>
              </a:rPr>
              <a:t>Event radio, mobile phone (as applicable).</a:t>
            </a:r>
          </a:p>
          <a:p>
            <a:pPr marL="342000" indent="-342000" eaLnBrk="1" hangingPunct="1">
              <a:spcBef>
                <a:spcPct val="0"/>
              </a:spcBef>
              <a:spcAft>
                <a:spcPts val="800"/>
              </a:spcAft>
              <a:buClrTx/>
            </a:pPr>
            <a:r>
              <a:rPr lang="en-GB" altLang="en-US" sz="2200" b="1" dirty="0">
                <a:latin typeface="+mn-lt"/>
                <a:cs typeface="Arial" panose="020B0604020202020204" pitchFamily="34" charset="0"/>
              </a:rPr>
              <a:t>Race day contact details for all key personnel, first aid and emergency services.</a:t>
            </a:r>
          </a:p>
          <a:p>
            <a:pPr marL="342000" indent="-342000" eaLnBrk="1" hangingPunct="1">
              <a:spcBef>
                <a:spcPct val="0"/>
              </a:spcBef>
              <a:buClrTx/>
            </a:pPr>
            <a:r>
              <a:rPr lang="en-GB" altLang="en-US" sz="2200" b="1" dirty="0">
                <a:latin typeface="+mn-lt"/>
                <a:cs typeface="Arial" panose="020B0604020202020204" pitchFamily="34" charset="0"/>
              </a:rPr>
              <a:t>Keys required for access to land or property.</a:t>
            </a:r>
          </a:p>
        </p:txBody>
      </p:sp>
      <p:sp>
        <p:nvSpPr>
          <p:cNvPr id="3" name="Slide Number Placeholder 2">
            <a:extLst>
              <a:ext uri="{FF2B5EF4-FFF2-40B4-BE49-F238E27FC236}">
                <a16:creationId xmlns:a16="http://schemas.microsoft.com/office/drawing/2014/main" id="{89C77D4D-4B5C-A086-2E92-9CAC91D719B1}"/>
              </a:ext>
            </a:extLst>
          </p:cNvPr>
          <p:cNvSpPr>
            <a:spLocks noGrp="1"/>
          </p:cNvSpPr>
          <p:nvPr>
            <p:ph type="sldNum" sz="quarter" idx="10"/>
          </p:nvPr>
        </p:nvSpPr>
        <p:spPr/>
        <p:txBody>
          <a:bodyPr/>
          <a:lstStyle/>
          <a:p>
            <a:fld id="{02A65027-5D95-4BC0-89B4-69ED8CA3508E}" type="slidenum">
              <a:rPr lang="en-GB" smtClean="0"/>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8D25E82-6BFD-1D22-B3A4-69374DFF6B7C}"/>
              </a:ext>
            </a:extLst>
          </p:cNvPr>
          <p:cNvSpPr/>
          <p:nvPr/>
        </p:nvSpPr>
        <p:spPr>
          <a:xfrm>
            <a:off x="701824" y="1661818"/>
            <a:ext cx="4459875" cy="461665"/>
          </a:xfrm>
          <a:prstGeom prst="rect">
            <a:avLst/>
          </a:prstGeom>
        </p:spPr>
        <p:txBody>
          <a:bodyPr wrap="none">
            <a:spAutoFit/>
          </a:bodyPr>
          <a:lstStyle/>
          <a:p>
            <a:pPr eaLnBrk="1" hangingPunct="1">
              <a:defRPr/>
            </a:pPr>
            <a:r>
              <a:rPr lang="en-US" altLang="en-US" b="1" dirty="0">
                <a:solidFill>
                  <a:srgbClr val="00367C"/>
                </a:solidFill>
                <a:latin typeface="+mj-lt"/>
              </a:rPr>
              <a:t>Finish Director - Resources 3</a:t>
            </a:r>
          </a:p>
        </p:txBody>
      </p:sp>
      <p:sp>
        <p:nvSpPr>
          <p:cNvPr id="3" name="Rectangle 2">
            <a:extLst>
              <a:ext uri="{FF2B5EF4-FFF2-40B4-BE49-F238E27FC236}">
                <a16:creationId xmlns:a16="http://schemas.microsoft.com/office/drawing/2014/main" id="{DD64B82F-A48D-F967-AE36-0D743A2E5F0B}"/>
              </a:ext>
            </a:extLst>
          </p:cNvPr>
          <p:cNvSpPr/>
          <p:nvPr/>
        </p:nvSpPr>
        <p:spPr>
          <a:xfrm>
            <a:off x="701824" y="2123483"/>
            <a:ext cx="7776865" cy="2769989"/>
          </a:xfrm>
          <a:prstGeom prst="rect">
            <a:avLst/>
          </a:prstGeom>
        </p:spPr>
        <p:txBody>
          <a:bodyPr wrap="square">
            <a:spAutoFit/>
          </a:bodyPr>
          <a:lstStyle/>
          <a:p>
            <a:pPr eaLnBrk="1" hangingPunct="1">
              <a:spcAft>
                <a:spcPts val="800"/>
              </a:spcAft>
              <a:defRPr/>
            </a:pPr>
            <a:r>
              <a:rPr lang="en-GB" altLang="en-US" sz="2200" b="1" dirty="0">
                <a:latin typeface="+mn-lt"/>
                <a:cs typeface="Arial" panose="020B0604020202020204" pitchFamily="34" charset="0"/>
              </a:rPr>
              <a:t>Additional Race-day Resources:</a:t>
            </a:r>
          </a:p>
          <a:p>
            <a:pPr eaLnBrk="1" hangingPunct="1">
              <a:spcAft>
                <a:spcPts val="800"/>
              </a:spcAft>
              <a:defRPr/>
            </a:pPr>
            <a:r>
              <a:rPr lang="en-GB" altLang="en-US" sz="2200" b="1" dirty="0">
                <a:latin typeface="+mn-lt"/>
                <a:cs typeface="Arial" panose="020B0604020202020204" pitchFamily="34" charset="0"/>
              </a:rPr>
              <a:t>Other equipment, depending on the circumstances of your race may include: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Spare equipment for marshals, radios, radio batteries, signage, cones, barrier tape, loudhailers, etc.</a:t>
            </a:r>
          </a:p>
          <a:p>
            <a:pPr marL="342900" indent="-342900" eaLnBrk="1" hangingPunct="1">
              <a:buFont typeface="Arial" panose="020B0604020202020204" pitchFamily="34" charset="0"/>
              <a:buChar char="•"/>
              <a:defRPr/>
            </a:pPr>
            <a:r>
              <a:rPr lang="en-GB" altLang="en-US" sz="2200" b="1" dirty="0">
                <a:latin typeface="+mn-lt"/>
                <a:cs typeface="Arial" panose="020B0604020202020204" pitchFamily="34" charset="0"/>
              </a:rPr>
              <a:t>Equipment for competitors, space blankets, bottled water, energy drinks etc.</a:t>
            </a:r>
          </a:p>
        </p:txBody>
      </p:sp>
      <p:sp>
        <p:nvSpPr>
          <p:cNvPr id="4" name="Slide Number Placeholder 3">
            <a:extLst>
              <a:ext uri="{FF2B5EF4-FFF2-40B4-BE49-F238E27FC236}">
                <a16:creationId xmlns:a16="http://schemas.microsoft.com/office/drawing/2014/main" id="{A450B16D-B0D5-8AC8-9127-70BC386AFF27}"/>
              </a:ext>
            </a:extLst>
          </p:cNvPr>
          <p:cNvSpPr>
            <a:spLocks noGrp="1"/>
          </p:cNvSpPr>
          <p:nvPr>
            <p:ph type="sldNum" sz="quarter" idx="10"/>
          </p:nvPr>
        </p:nvSpPr>
        <p:spPr/>
        <p:txBody>
          <a:bodyPr/>
          <a:lstStyle/>
          <a:p>
            <a:fld id="{02A65027-5D95-4BC0-89B4-69ED8CA3508E}" type="slidenum">
              <a:rPr lang="en-GB" smtClean="0"/>
              <a:t>9</a:t>
            </a:fld>
            <a:endParaRPr lang="en-GB"/>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9 Endurance Level 1 - 3 Course - Start Director and Finish D</Template>
  <TotalTime>14899</TotalTime>
  <Words>3362</Words>
  <Application>Microsoft Office PowerPoint</Application>
  <PresentationFormat>Custom</PresentationFormat>
  <Paragraphs>402</Paragraphs>
  <Slides>36</Slides>
  <Notes>2</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36</vt:i4>
      </vt:variant>
    </vt:vector>
  </HeadingPairs>
  <TitlesOfParts>
    <vt:vector size="47" baseType="lpstr">
      <vt:lpstr>Aptos</vt:lpstr>
      <vt:lpstr>Aptos Display</vt:lpstr>
      <vt:lpstr>Arial</vt:lpstr>
      <vt:lpstr>Calibri</vt:lpstr>
      <vt:lpstr>Calibri Light</vt:lpstr>
      <vt:lpstr>Courier New</vt:lpstr>
      <vt:lpstr>Times</vt:lpstr>
      <vt:lpstr>Blank Presentation</vt:lpstr>
      <vt:lpstr>2_Custom Design</vt:lpstr>
      <vt:lpstr>1_Custom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7</cp:revision>
  <dcterms:created xsi:type="dcterms:W3CDTF">2023-05-17T15:29:19Z</dcterms:created>
  <dcterms:modified xsi:type="dcterms:W3CDTF">2026-02-01T19:47:32Z</dcterms:modified>
</cp:coreProperties>
</file>